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8" roundtripDataSignature="AMtx7mgv1TCmk3m35ysXnQ0X4KWXxUKE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customschemas.google.com/relationships/presentationmetadata" Target="meta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9e7ba04828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9e7ba04828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19e7ba04828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74dacc12dc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74dacc12dc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latin typeface="Times New Roman"/>
                <a:ea typeface="Times New Roman"/>
                <a:cs typeface="Times New Roman"/>
                <a:sym typeface="Times New Roman"/>
              </a:rPr>
              <a:t>The annotated heatmap contains information regarding the clusters identified by rows of samples in the hclust matrix, along with the clusters identified by the columns of genes in the hclust matrix, creating this cross distribution of both. </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US" sz="1100">
                <a:latin typeface="Times New Roman"/>
                <a:ea typeface="Times New Roman"/>
                <a:cs typeface="Times New Roman"/>
                <a:sym typeface="Times New Roman"/>
              </a:rPr>
              <a:t>These finds are the results of the chi square test of the original groups chose in assignment 1, of cancerous, control, and other (3 groups), agains the hclust algorithm performed for 5000 genes at k = 3, and are somewhat consistent with findings from assignment 1, as shown by the p-value, indicating significance. </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97" name="Google Shape;197;g174dacc12dc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9e7ba04828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9e7ba04828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19e7ba04828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74dacc12dc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74dacc12dc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based on 5000 genes </a:t>
            </a:r>
            <a:endParaRPr/>
          </a:p>
          <a:p>
            <a:pPr indent="0" lvl="0" marL="0" rtl="0" algn="l">
              <a:spcBef>
                <a:spcPts val="0"/>
              </a:spcBef>
              <a:spcAft>
                <a:spcPts val="0"/>
              </a:spcAft>
              <a:buNone/>
            </a:pPr>
            <a:r>
              <a:rPr lang="en-US"/>
              <a:t>rows: samples</a:t>
            </a:r>
            <a:endParaRPr/>
          </a:p>
          <a:p>
            <a:pPr indent="0" lvl="0" marL="0" rtl="0" algn="l">
              <a:spcBef>
                <a:spcPts val="0"/>
              </a:spcBef>
              <a:spcAft>
                <a:spcPts val="0"/>
              </a:spcAft>
              <a:buNone/>
            </a:pPr>
            <a:r>
              <a:rPr lang="en-US"/>
              <a:t>cols: genes</a:t>
            </a:r>
            <a:endParaRPr/>
          </a:p>
          <a:p>
            <a:pPr indent="0" lvl="0" marL="0" rtl="0" algn="l">
              <a:spcBef>
                <a:spcPts val="0"/>
              </a:spcBef>
              <a:spcAft>
                <a:spcPts val="0"/>
              </a:spcAft>
              <a:buNone/>
            </a:pPr>
            <a:r>
              <a:rPr lang="en-US"/>
              <a:t>source of error: 16 groups/ clusters instead of 3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p-value: 7.564475e-29</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17" name="Google Shape;217;g174dacc12dc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9e8135f6dc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9e8135f6dc_1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19e8135f6dc_1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74e1560c89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74e1560c89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174e1560c89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950967523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950967523d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1950967523d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74e1560c89_2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74e1560c89_2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174e1560c89_2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Liquid biopsies are less </a:t>
            </a:r>
            <a:r>
              <a:rPr lang="en-US"/>
              <a:t>invasive</a:t>
            </a:r>
            <a:r>
              <a:rPr lang="en-US"/>
              <a:t> and are less </a:t>
            </a:r>
            <a:r>
              <a:rPr lang="en-US"/>
              <a:t>harmful</a:t>
            </a:r>
            <a:r>
              <a:rPr lang="en-US"/>
              <a:t> to the patient. Blood is often used as the liquid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Tumor educated platelets are modified by the tumor in multiple ways and act as a carrier and protector of metastasis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metastasis - </a:t>
            </a:r>
            <a:r>
              <a:rPr lang="en-US" sz="1050">
                <a:solidFill>
                  <a:srgbClr val="202124"/>
                </a:solidFill>
                <a:highlight>
                  <a:srgbClr val="FFFFFF"/>
                </a:highlight>
                <a:latin typeface="Roboto"/>
                <a:ea typeface="Roboto"/>
                <a:cs typeface="Roboto"/>
                <a:sym typeface="Roboto"/>
              </a:rPr>
              <a:t>the development of secondary malignant growths at a distance from a primary site of cancer.</a:t>
            </a:r>
            <a:endParaRPr sz="105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5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3" name="Google Shape;11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9e45be06bf_5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9e45be06bf_5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en-US">
                <a:solidFill>
                  <a:srgbClr val="002060"/>
                </a:solidFill>
              </a:rPr>
              <a:t>When conducting these plots, we had to manually organize the data by their cancer status. From this data we can recognize that although a gene holds the same cancer status another gene, different factors play a role and create variance within the set of cancerous genes. In column -10 holds a dense amount of non-cancerous genes, allowing us to recognize that non-cancerous genes have less variation than cancerous genes. </a:t>
            </a:r>
            <a:endParaRPr>
              <a:solidFill>
                <a:srgbClr val="002060"/>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Font typeface="Arial"/>
              <a:buNone/>
            </a:pPr>
            <a:r>
              <a:rPr lang="en-US"/>
              <a:t>blood samples-&gt; more sparse data</a:t>
            </a:r>
            <a:endParaRPr/>
          </a:p>
          <a:p>
            <a:pPr indent="0" lvl="0" marL="0" rtl="0" algn="l">
              <a:lnSpc>
                <a:spcPct val="90000"/>
              </a:lnSpc>
              <a:spcBef>
                <a:spcPts val="1000"/>
              </a:spcBef>
              <a:spcAft>
                <a:spcPts val="0"/>
              </a:spcAft>
              <a:buClr>
                <a:schemeClr val="dk1"/>
              </a:buClr>
              <a:buSzPts val="1100"/>
              <a:buFont typeface="Arial"/>
              <a:buNone/>
            </a:pPr>
            <a:r>
              <a:t/>
            </a:r>
            <a:endParaRPr>
              <a:solidFill>
                <a:srgbClr val="002060"/>
              </a:solidFill>
            </a:endParaRPr>
          </a:p>
          <a:p>
            <a:pPr indent="0" lvl="0" marL="0" rtl="0" algn="l">
              <a:lnSpc>
                <a:spcPct val="115000"/>
              </a:lnSpc>
              <a:spcBef>
                <a:spcPts val="0"/>
              </a:spcBef>
              <a:spcAft>
                <a:spcPts val="0"/>
              </a:spcAft>
              <a:buNone/>
            </a:pPr>
            <a:r>
              <a:t/>
            </a:r>
            <a:endParaRPr b="1">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This UMAP plot displays differently from the t-SNE and the PCA Plot in the fact that there seems to be more randomness and scatterness to the data points in it, relating to the cancer status of the samples in the dataset. This UMAP procedure was performed on normalized counts and took the data from thousands of genes and reduced to two variables X1 and X2.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22" name="Google Shape;122;g19e45be06bf_5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Explanation for how and why the hypothesis was chosen.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harder to </a:t>
            </a:r>
            <a:endParaRPr/>
          </a:p>
          <a:p>
            <a:pPr indent="0" lvl="0" marL="0" rtl="0" algn="l">
              <a:spcBef>
                <a:spcPts val="0"/>
              </a:spcBef>
              <a:spcAft>
                <a:spcPts val="0"/>
              </a:spcAft>
              <a:buNone/>
            </a:pPr>
            <a:r>
              <a:rPr lang="en-US"/>
              <a:t>showed the positives and not the </a:t>
            </a:r>
            <a:r>
              <a:rPr lang="en-US"/>
              <a:t>negatives</a:t>
            </a:r>
            <a:r>
              <a:rPr lang="en-US"/>
              <a:t> in vP</a:t>
            </a:r>
            <a:endParaRPr/>
          </a:p>
        </p:txBody>
      </p:sp>
      <p:sp>
        <p:nvSpPr>
          <p:cNvPr id="136" name="Google Shape;13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used only the positive values from the log fold change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may have used the counts data instead </a:t>
            </a:r>
            <a:endParaRPr/>
          </a:p>
        </p:txBody>
      </p:sp>
      <p:sp>
        <p:nvSpPr>
          <p:cNvPr id="144" name="Google Shape;14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9e8135f6dc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9e8135f6dc_1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This plot shows the manner in which the gene set from our dataset is distributed along with the enrichment score, and ranked position of the genes.  This plot again takes the results from the enrichment analysis performed by gene ontology and displays the relevant information regarding the genes. Our plot is particularly interesting due to the way in which we have a high enrichment score, across the board, while all of our genes seem to be positively expressed. This ideally probably shouldn’t be the case. </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56" name="Google Shape;156;g19e8135f6dc_1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74e1560c89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74e1560c89_1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This enrichment map expresses the enriched gene ontology (GO) terms derived from the GO enrichment analysis performed using clustProfiler, as a directed acyclic graph. It organized the terms into a network with the edges being the connections between the group of genes that overlap. It determines the strength of relationships between various pathways and cell functions/structures within the genes.</a:t>
            </a:r>
            <a:endParaRPr/>
          </a:p>
        </p:txBody>
      </p:sp>
      <p:sp>
        <p:nvSpPr>
          <p:cNvPr id="163" name="Google Shape;163;g174e1560c89_1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950967523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950967523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Used gProfiler2 method and gene ontology to create plot. Profiled gene list of HUGO symbols. Most of the genes profiled were from the data source Gene Ontology. </a:t>
            </a:r>
            <a:endParaRPr/>
          </a:p>
        </p:txBody>
      </p:sp>
      <p:sp>
        <p:nvSpPr>
          <p:cNvPr id="170" name="Google Shape;170;g1950967523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9e7ba04828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9e7ba04828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across gene ontology</a:t>
            </a:r>
            <a:endParaRPr/>
          </a:p>
        </p:txBody>
      </p:sp>
      <p:sp>
        <p:nvSpPr>
          <p:cNvPr id="179" name="Google Shape;179;g19e7ba04828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0"/>
          <p:cNvSpPr txBox="1"/>
          <p:nvPr>
            <p:ph type="ctrTitle"/>
          </p:nvPr>
        </p:nvSpPr>
        <p:spPr>
          <a:xfrm>
            <a:off x="914400" y="1122363"/>
            <a:ext cx="103632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8" name="Google Shape;18;p10"/>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0"/>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0"/>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 name="Shape 77"/>
        <p:cNvGrpSpPr/>
        <p:nvPr/>
      </p:nvGrpSpPr>
      <p:grpSpPr>
        <a:xfrm>
          <a:off x="0" y="0"/>
          <a:ext cx="0" cy="0"/>
          <a:chOff x="0" y="0"/>
          <a:chExt cx="0" cy="0"/>
        </a:xfrm>
      </p:grpSpPr>
      <p:sp>
        <p:nvSpPr>
          <p:cNvPr id="78" name="Google Shape;78;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8"/>
          <p:cNvSpPr txBox="1"/>
          <p:nvPr>
            <p:ph idx="1" type="body"/>
          </p:nvPr>
        </p:nvSpPr>
        <p:spPr>
          <a:xfrm>
            <a:off x="5183188" y="987427"/>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 name="Google Shape;80;p1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18"/>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8"/>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8"/>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4" name="Shape 84"/>
        <p:cNvGrpSpPr/>
        <p:nvPr/>
      </p:nvGrpSpPr>
      <p:grpSpPr>
        <a:xfrm>
          <a:off x="0" y="0"/>
          <a:ext cx="0" cy="0"/>
          <a:chOff x="0" y="0"/>
          <a:chExt cx="0" cy="0"/>
        </a:xfrm>
      </p:grpSpPr>
      <p:sp>
        <p:nvSpPr>
          <p:cNvPr id="85" name="Google Shape;85;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9"/>
          <p:cNvSpPr/>
          <p:nvPr>
            <p:ph idx="2" type="pic"/>
          </p:nvPr>
        </p:nvSpPr>
        <p:spPr>
          <a:xfrm>
            <a:off x="5183188" y="987427"/>
            <a:ext cx="6172200" cy="4873625"/>
          </a:xfrm>
          <a:prstGeom prst="rect">
            <a:avLst/>
          </a:prstGeom>
          <a:noFill/>
          <a:ln>
            <a:noFill/>
          </a:ln>
        </p:spPr>
      </p:sp>
      <p:sp>
        <p:nvSpPr>
          <p:cNvPr id="87" name="Google Shape;87;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8" name="Google Shape;88;p19"/>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9"/>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9"/>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1" name="Shape 91"/>
        <p:cNvGrpSpPr/>
        <p:nvPr/>
      </p:nvGrpSpPr>
      <p:grpSpPr>
        <a:xfrm>
          <a:off x="0" y="0"/>
          <a:ext cx="0" cy="0"/>
          <a:chOff x="0" y="0"/>
          <a:chExt cx="0" cy="0"/>
        </a:xfrm>
      </p:grpSpPr>
      <p:sp>
        <p:nvSpPr>
          <p:cNvPr id="92" name="Google Shape;92;p20"/>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2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20"/>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0"/>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0"/>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7" name="Shape 97"/>
        <p:cNvGrpSpPr/>
        <p:nvPr/>
      </p:nvGrpSpPr>
      <p:grpSpPr>
        <a:xfrm>
          <a:off x="0" y="0"/>
          <a:ext cx="0" cy="0"/>
          <a:chOff x="0" y="0"/>
          <a:chExt cx="0" cy="0"/>
        </a:xfrm>
      </p:grpSpPr>
      <p:sp>
        <p:nvSpPr>
          <p:cNvPr id="98" name="Google Shape;98;p21"/>
          <p:cNvSpPr txBox="1"/>
          <p:nvPr>
            <p:ph type="title"/>
          </p:nvPr>
        </p:nvSpPr>
        <p:spPr>
          <a:xfrm rot="5400000">
            <a:off x="7133432"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21"/>
          <p:cNvSpPr txBox="1"/>
          <p:nvPr>
            <p:ph idx="1" type="body"/>
          </p:nvPr>
        </p:nvSpPr>
        <p:spPr>
          <a:xfrm rot="5400000">
            <a:off x="1799432"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21"/>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1"/>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1"/>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7" name="Shape 27"/>
        <p:cNvGrpSpPr/>
        <p:nvPr/>
      </p:nvGrpSpPr>
      <p:grpSpPr>
        <a:xfrm>
          <a:off x="0" y="0"/>
          <a:ext cx="0" cy="0"/>
          <a:chOff x="0" y="0"/>
          <a:chExt cx="0" cy="0"/>
        </a:xfrm>
      </p:grpSpPr>
      <p:sp>
        <p:nvSpPr>
          <p:cNvPr id="28" name="Google Shape;28;p11"/>
          <p:cNvSpPr txBox="1"/>
          <p:nvPr>
            <p:ph type="title"/>
          </p:nvPr>
        </p:nvSpPr>
        <p:spPr>
          <a:xfrm>
            <a:off x="652672" y="492868"/>
            <a:ext cx="10515600" cy="97541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2"/>
              </a:buClr>
              <a:buSzPts val="1575"/>
              <a:buFont typeface="Arial"/>
              <a:buNone/>
              <a:defRPr b="1" i="0" sz="1575">
                <a:solidFill>
                  <a:schemeClr val="accent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1"/>
          <p:cNvSpPr txBox="1"/>
          <p:nvPr>
            <p:ph idx="1" type="body"/>
          </p:nvPr>
        </p:nvSpPr>
        <p:spPr>
          <a:xfrm>
            <a:off x="1384853" y="1863435"/>
            <a:ext cx="9957600" cy="467650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002060"/>
              </a:buClr>
              <a:buSzPts val="1200"/>
              <a:buFont typeface="Arial"/>
              <a:buNone/>
              <a:defRPr sz="1200">
                <a:solidFill>
                  <a:srgbClr val="002060"/>
                </a:solidFill>
              </a:defRPr>
            </a:lvl1pPr>
            <a:lvl2pPr indent="-228600" lvl="1" marL="914400" algn="l">
              <a:lnSpc>
                <a:spcPct val="90000"/>
              </a:lnSpc>
              <a:spcBef>
                <a:spcPts val="500"/>
              </a:spcBef>
              <a:spcAft>
                <a:spcPts val="0"/>
              </a:spcAft>
              <a:buClr>
                <a:srgbClr val="002060"/>
              </a:buClr>
              <a:buSzPts val="1050"/>
              <a:buFont typeface="Arial"/>
              <a:buNone/>
              <a:defRPr sz="1050">
                <a:solidFill>
                  <a:srgbClr val="002060"/>
                </a:solidFill>
              </a:defRPr>
            </a:lvl2pPr>
            <a:lvl3pPr indent="-228600" lvl="2" marL="1371600" algn="l">
              <a:lnSpc>
                <a:spcPct val="90000"/>
              </a:lnSpc>
              <a:spcBef>
                <a:spcPts val="500"/>
              </a:spcBef>
              <a:spcAft>
                <a:spcPts val="0"/>
              </a:spcAft>
              <a:buClr>
                <a:srgbClr val="002060"/>
              </a:buClr>
              <a:buSzPts val="1000"/>
              <a:buFont typeface="Arial"/>
              <a:buNone/>
              <a:defRPr sz="1000">
                <a:solidFill>
                  <a:srgbClr val="002060"/>
                </a:solidFill>
              </a:defRPr>
            </a:lvl3pPr>
            <a:lvl4pPr indent="-228600" lvl="3" marL="1828800" algn="l">
              <a:lnSpc>
                <a:spcPct val="90000"/>
              </a:lnSpc>
              <a:spcBef>
                <a:spcPts val="500"/>
              </a:spcBef>
              <a:spcAft>
                <a:spcPts val="0"/>
              </a:spcAft>
              <a:buClr>
                <a:srgbClr val="002060"/>
              </a:buClr>
              <a:buSzPts val="900"/>
              <a:buFont typeface="Arial"/>
              <a:buNone/>
              <a:defRPr sz="900">
                <a:solidFill>
                  <a:srgbClr val="002060"/>
                </a:solidFill>
              </a:defRPr>
            </a:lvl4pPr>
            <a:lvl5pPr indent="-228600" lvl="4" marL="2286000" algn="l">
              <a:lnSpc>
                <a:spcPct val="90000"/>
              </a:lnSpc>
              <a:spcBef>
                <a:spcPts val="500"/>
              </a:spcBef>
              <a:spcAft>
                <a:spcPts val="0"/>
              </a:spcAft>
              <a:buClr>
                <a:srgbClr val="002060"/>
              </a:buClr>
              <a:buSzPts val="800"/>
              <a:buFont typeface="Arial"/>
              <a:buNone/>
              <a:defRPr sz="800">
                <a:solidFill>
                  <a:srgbClr val="002060"/>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30" name="Google Shape;30;p11"/>
          <p:cNvCxnSpPr/>
          <p:nvPr/>
        </p:nvCxnSpPr>
        <p:spPr>
          <a:xfrm>
            <a:off x="0" y="1468278"/>
            <a:ext cx="4505093" cy="0"/>
          </a:xfrm>
          <a:prstGeom prst="straightConnector1">
            <a:avLst/>
          </a:prstGeom>
          <a:noFill/>
          <a:ln cap="flat" cmpd="sng" w="12700">
            <a:solidFill>
              <a:srgbClr val="F37021"/>
            </a:solidFill>
            <a:prstDash val="solid"/>
            <a:miter lim="800000"/>
            <a:headEnd len="sm" w="sm" type="none"/>
            <a:tailEnd len="sm" w="sm" type="none"/>
          </a:ln>
        </p:spPr>
      </p:cxnSp>
      <p:sp>
        <p:nvSpPr>
          <p:cNvPr id="31" name="Google Shape;31;p11"/>
          <p:cNvSpPr txBox="1"/>
          <p:nvPr>
            <p:ph idx="2" type="body"/>
          </p:nvPr>
        </p:nvSpPr>
        <p:spPr>
          <a:xfrm>
            <a:off x="3" y="176621"/>
            <a:ext cx="10856068" cy="316248"/>
          </a:xfrm>
          <a:prstGeom prst="rect">
            <a:avLst/>
          </a:prstGeom>
          <a:noFill/>
          <a:ln>
            <a:noFill/>
          </a:ln>
        </p:spPr>
        <p:txBody>
          <a:bodyPr anchorCtr="0" anchor="t" bIns="45700" lIns="91425" spcFirstLastPara="1" rIns="91425" wrap="square" tIns="45700">
            <a:normAutofit/>
          </a:bodyPr>
          <a:lstStyle>
            <a:lvl1pPr indent="-295275" lvl="0" marL="457200" algn="ctr">
              <a:lnSpc>
                <a:spcPct val="90000"/>
              </a:lnSpc>
              <a:spcBef>
                <a:spcPts val="1000"/>
              </a:spcBef>
              <a:spcAft>
                <a:spcPts val="0"/>
              </a:spcAft>
              <a:buClr>
                <a:schemeClr val="accent5"/>
              </a:buClr>
              <a:buSzPts val="1050"/>
              <a:buChar char="•"/>
              <a:defRPr b="1" i="0" sz="1050">
                <a:solidFill>
                  <a:schemeClr val="accent5"/>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1"/>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3" name="Google Shape;33;p11"/>
          <p:cNvPicPr preferRelativeResize="0"/>
          <p:nvPr/>
        </p:nvPicPr>
        <p:blipFill rotWithShape="1">
          <a:blip r:embed="rId2">
            <a:alphaModFix/>
          </a:blip>
          <a:srcRect b="0" l="0" r="0" t="0"/>
          <a:stretch/>
        </p:blipFill>
        <p:spPr>
          <a:xfrm>
            <a:off x="10822857" y="1"/>
            <a:ext cx="629440" cy="4720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 name="Shape 34"/>
        <p:cNvGrpSpPr/>
        <p:nvPr/>
      </p:nvGrpSpPr>
      <p:grpSpPr>
        <a:xfrm>
          <a:off x="0" y="0"/>
          <a:ext cx="0" cy="0"/>
          <a:chOff x="0" y="0"/>
          <a:chExt cx="0" cy="0"/>
        </a:xfrm>
      </p:grpSpPr>
      <p:sp>
        <p:nvSpPr>
          <p:cNvPr id="35" name="Google Shape;35;p9"/>
          <p:cNvSpPr txBox="1"/>
          <p:nvPr>
            <p:ph type="ctrTitle"/>
          </p:nvPr>
        </p:nvSpPr>
        <p:spPr>
          <a:xfrm>
            <a:off x="914400" y="1122363"/>
            <a:ext cx="103632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7" name="Google Shape;37;p9"/>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9"/>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9"/>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 name="Shape 40"/>
        <p:cNvGrpSpPr/>
        <p:nvPr/>
      </p:nvGrpSpPr>
      <p:grpSpPr>
        <a:xfrm>
          <a:off x="0" y="0"/>
          <a:ext cx="0" cy="0"/>
          <a:chOff x="0" y="0"/>
          <a:chExt cx="0" cy="0"/>
        </a:xfrm>
      </p:grpSpPr>
      <p:sp>
        <p:nvSpPr>
          <p:cNvPr id="41" name="Google Shape;41;p12"/>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12"/>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2"/>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2"/>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13"/>
          <p:cNvSpPr txBox="1"/>
          <p:nvPr>
            <p:ph type="title"/>
          </p:nvPr>
        </p:nvSpPr>
        <p:spPr>
          <a:xfrm>
            <a:off x="831851" y="1709740"/>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13"/>
          <p:cNvSpPr txBox="1"/>
          <p:nvPr>
            <p:ph idx="1" type="body"/>
          </p:nvPr>
        </p:nvSpPr>
        <p:spPr>
          <a:xfrm>
            <a:off x="831851" y="4589465"/>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9" name="Google Shape;49;p13"/>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3"/>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3"/>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 name="Shape 52"/>
        <p:cNvGrpSpPr/>
        <p:nvPr/>
      </p:nvGrpSpPr>
      <p:grpSpPr>
        <a:xfrm>
          <a:off x="0" y="0"/>
          <a:ext cx="0" cy="0"/>
          <a:chOff x="0" y="0"/>
          <a:chExt cx="0" cy="0"/>
        </a:xfrm>
      </p:grpSpPr>
      <p:sp>
        <p:nvSpPr>
          <p:cNvPr id="53" name="Google Shape;53;p14"/>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14"/>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4"/>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4"/>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 name="Shape 59"/>
        <p:cNvGrpSpPr/>
        <p:nvPr/>
      </p:nvGrpSpPr>
      <p:grpSpPr>
        <a:xfrm>
          <a:off x="0" y="0"/>
          <a:ext cx="0" cy="0"/>
          <a:chOff x="0" y="0"/>
          <a:chExt cx="0" cy="0"/>
        </a:xfrm>
      </p:grpSpPr>
      <p:sp>
        <p:nvSpPr>
          <p:cNvPr id="60" name="Google Shape;60;p15"/>
          <p:cNvSpPr txBox="1"/>
          <p:nvPr>
            <p:ph type="title"/>
          </p:nvPr>
        </p:nvSpPr>
        <p:spPr>
          <a:xfrm>
            <a:off x="839788"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5"/>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2" name="Google Shape;62;p15"/>
          <p:cNvSpPr txBox="1"/>
          <p:nvPr>
            <p:ph idx="2" type="body"/>
          </p:nvPr>
        </p:nvSpPr>
        <p:spPr>
          <a:xfrm>
            <a:off x="839789"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15"/>
          <p:cNvSpPr txBox="1"/>
          <p:nvPr>
            <p:ph idx="3" type="body"/>
          </p:nvPr>
        </p:nvSpPr>
        <p:spPr>
          <a:xfrm>
            <a:off x="6172201"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 name="Google Shape;64;p15"/>
          <p:cNvSpPr txBox="1"/>
          <p:nvPr>
            <p:ph idx="4" type="body"/>
          </p:nvPr>
        </p:nvSpPr>
        <p:spPr>
          <a:xfrm>
            <a:off x="6172201"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15"/>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5"/>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5"/>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16"/>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6"/>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6"/>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6"/>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p17"/>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7"/>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7"/>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0" Type="http://schemas.openxmlformats.org/officeDocument/2006/relationships/slideLayout" Target="../slideLayouts/slideLayout11.xml"/><Relationship Id="rId13" Type="http://schemas.openxmlformats.org/officeDocument/2006/relationships/theme" Target="../theme/theme1.xml"/><Relationship Id="rId12" Type="http://schemas.openxmlformats.org/officeDocument/2006/relationships/slideLayout" Target="../slideLayouts/slideLayout13.xml"/><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12" name="Google Shape;12;p8"/>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3" name="Google Shape;13;p8"/>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4" name="Google Shape;14;p8"/>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 name="Shape 21"/>
        <p:cNvGrpSpPr/>
        <p:nvPr/>
      </p:nvGrpSpPr>
      <p:grpSpPr>
        <a:xfrm>
          <a:off x="0" y="0"/>
          <a:ext cx="0" cy="0"/>
          <a:chOff x="0" y="0"/>
          <a:chExt cx="0" cy="0"/>
        </a:xfrm>
      </p:grpSpPr>
      <p:sp>
        <p:nvSpPr>
          <p:cNvPr id="22" name="Google Shape;22;p7"/>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7"/>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7"/>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7"/>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25.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6" name="Shape 106"/>
        <p:cNvGrpSpPr/>
        <p:nvPr/>
      </p:nvGrpSpPr>
      <p:grpSpPr>
        <a:xfrm>
          <a:off x="0" y="0"/>
          <a:ext cx="0" cy="0"/>
          <a:chOff x="0" y="0"/>
          <a:chExt cx="0" cy="0"/>
        </a:xfrm>
      </p:grpSpPr>
      <p:pic>
        <p:nvPicPr>
          <p:cNvPr descr="DNA illustration" id="107" name="Google Shape;107;p1"/>
          <p:cNvPicPr preferRelativeResize="0"/>
          <p:nvPr/>
        </p:nvPicPr>
        <p:blipFill rotWithShape="1">
          <a:blip r:embed="rId3">
            <a:alphaModFix amt="50000"/>
          </a:blip>
          <a:srcRect b="0" l="17285" r="713" t="0"/>
          <a:stretch/>
        </p:blipFill>
        <p:spPr>
          <a:xfrm>
            <a:off x="0" y="0"/>
            <a:ext cx="12192000" cy="6858000"/>
          </a:xfrm>
          <a:prstGeom prst="rect">
            <a:avLst/>
          </a:prstGeom>
          <a:noFill/>
          <a:ln>
            <a:noFill/>
          </a:ln>
        </p:spPr>
      </p:pic>
      <p:sp>
        <p:nvSpPr>
          <p:cNvPr id="108" name="Google Shape;108;p1"/>
          <p:cNvSpPr txBox="1"/>
          <p:nvPr>
            <p:ph type="ctrTitle"/>
          </p:nvPr>
        </p:nvSpPr>
        <p:spPr>
          <a:xfrm>
            <a:off x="2667000" y="1122362"/>
            <a:ext cx="6858000" cy="290051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6000"/>
              <a:buFont typeface="Calibri"/>
              <a:buNone/>
            </a:pPr>
            <a:r>
              <a:rPr lang="en-US">
                <a:solidFill>
                  <a:srgbClr val="FFFFFF"/>
                </a:solidFill>
              </a:rPr>
              <a:t>Genomic Analysis of Ovarian Cancer </a:t>
            </a:r>
            <a:endParaRPr/>
          </a:p>
        </p:txBody>
      </p:sp>
      <p:sp>
        <p:nvSpPr>
          <p:cNvPr id="109" name="Google Shape;109;p1"/>
          <p:cNvSpPr txBox="1"/>
          <p:nvPr>
            <p:ph idx="1" type="subTitle"/>
          </p:nvPr>
        </p:nvSpPr>
        <p:spPr>
          <a:xfrm>
            <a:off x="2667000" y="4159405"/>
            <a:ext cx="6858000" cy="1098395"/>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90000"/>
              </a:lnSpc>
              <a:spcBef>
                <a:spcPts val="0"/>
              </a:spcBef>
              <a:spcAft>
                <a:spcPts val="0"/>
              </a:spcAft>
              <a:buClr>
                <a:srgbClr val="FFFFFF"/>
              </a:buClr>
              <a:buSzPts val="2400"/>
              <a:buNone/>
            </a:pPr>
            <a:r>
              <a:rPr lang="en-US">
                <a:solidFill>
                  <a:srgbClr val="FFFFFF"/>
                </a:solidFill>
              </a:rPr>
              <a:t>Adassa Coimin, Daniela Villalva, Dunia Hamed, Vince Duarte</a:t>
            </a:r>
            <a:endParaRPr/>
          </a:p>
          <a:p>
            <a:pPr indent="0" lvl="0" marL="0" rtl="0" algn="ctr">
              <a:lnSpc>
                <a:spcPct val="90000"/>
              </a:lnSpc>
              <a:spcBef>
                <a:spcPts val="1000"/>
              </a:spcBef>
              <a:spcAft>
                <a:spcPts val="0"/>
              </a:spcAft>
              <a:buClr>
                <a:srgbClr val="FFFFFF"/>
              </a:buClr>
              <a:buSzPts val="2400"/>
              <a:buNone/>
            </a:pPr>
            <a:r>
              <a:rPr lang="en-US">
                <a:solidFill>
                  <a:srgbClr val="FFFFFF"/>
                </a:solidFill>
              </a:rPr>
              <a:t>Team 4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19e7ba04828_0_11"/>
          <p:cNvSpPr txBox="1"/>
          <p:nvPr>
            <p:ph type="title"/>
          </p:nvPr>
        </p:nvSpPr>
        <p:spPr>
          <a:xfrm>
            <a:off x="652672" y="492868"/>
            <a:ext cx="10515600" cy="975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sz="2000"/>
              <a:t>Hierarchical Clustering</a:t>
            </a:r>
            <a:endParaRPr sz="2000"/>
          </a:p>
        </p:txBody>
      </p:sp>
      <p:sp>
        <p:nvSpPr>
          <p:cNvPr id="190" name="Google Shape;190;g19e7ba04828_0_11"/>
          <p:cNvSpPr txBox="1"/>
          <p:nvPr>
            <p:ph idx="1" type="body"/>
          </p:nvPr>
        </p:nvSpPr>
        <p:spPr>
          <a:xfrm>
            <a:off x="652675" y="5698575"/>
            <a:ext cx="3929400" cy="1063500"/>
          </a:xfrm>
          <a:prstGeom prst="rect">
            <a:avLst/>
          </a:prstGeom>
        </p:spPr>
        <p:txBody>
          <a:bodyPr anchorCtr="0" anchor="t" bIns="45700" lIns="91425" spcFirstLastPara="1" rIns="91425" wrap="square" tIns="45700">
            <a:normAutofit fontScale="92500" lnSpcReduction="20000"/>
          </a:bodyPr>
          <a:lstStyle/>
          <a:p>
            <a:pPr indent="-334327" lvl="0" marL="457200" rtl="0" algn="l">
              <a:spcBef>
                <a:spcPts val="1000"/>
              </a:spcBef>
              <a:spcAft>
                <a:spcPts val="0"/>
              </a:spcAft>
              <a:buSzPct val="100000"/>
              <a:buChar char="●"/>
            </a:pPr>
            <a:r>
              <a:rPr lang="en-US" sz="1800"/>
              <a:t>Clustering of 10000 genes @ k = 3</a:t>
            </a:r>
            <a:endParaRPr sz="1800"/>
          </a:p>
          <a:p>
            <a:pPr indent="-340201" lvl="0" marL="457200" rtl="0" algn="l">
              <a:spcBef>
                <a:spcPts val="0"/>
              </a:spcBef>
              <a:spcAft>
                <a:spcPts val="0"/>
              </a:spcAft>
              <a:buSzPct val="100000"/>
              <a:buChar char="●"/>
            </a:pPr>
            <a:r>
              <a:rPr lang="en-US" sz="1900"/>
              <a:t>3 groups: red, green, and blue</a:t>
            </a:r>
            <a:endParaRPr sz="1900"/>
          </a:p>
          <a:p>
            <a:pPr indent="0" lvl="0" marL="457200" rtl="0" algn="l">
              <a:spcBef>
                <a:spcPts val="1000"/>
              </a:spcBef>
              <a:spcAft>
                <a:spcPts val="0"/>
              </a:spcAft>
              <a:buNone/>
            </a:pPr>
            <a:r>
              <a:t/>
            </a:r>
            <a:endParaRPr sz="1800"/>
          </a:p>
          <a:p>
            <a:pPr indent="0" lvl="0" marL="457200" rtl="0" algn="l">
              <a:spcBef>
                <a:spcPts val="1000"/>
              </a:spcBef>
              <a:spcAft>
                <a:spcPts val="0"/>
              </a:spcAft>
              <a:buNone/>
            </a:pPr>
            <a:r>
              <a:t/>
            </a:r>
            <a:endParaRPr/>
          </a:p>
        </p:txBody>
      </p:sp>
      <p:pic>
        <p:nvPicPr>
          <p:cNvPr id="191" name="Google Shape;191;g19e7ba04828_0_11"/>
          <p:cNvPicPr preferRelativeResize="0"/>
          <p:nvPr/>
        </p:nvPicPr>
        <p:blipFill>
          <a:blip r:embed="rId3">
            <a:alphaModFix/>
          </a:blip>
          <a:stretch>
            <a:fillRect/>
          </a:stretch>
        </p:blipFill>
        <p:spPr>
          <a:xfrm>
            <a:off x="216225" y="1468175"/>
            <a:ext cx="5767200" cy="3989650"/>
          </a:xfrm>
          <a:prstGeom prst="rect">
            <a:avLst/>
          </a:prstGeom>
          <a:noFill/>
          <a:ln cap="flat" cmpd="sng" w="9525">
            <a:solidFill>
              <a:srgbClr val="000000"/>
            </a:solidFill>
            <a:prstDash val="solid"/>
            <a:round/>
            <a:headEnd len="sm" w="sm" type="none"/>
            <a:tailEnd len="sm" w="sm" type="none"/>
          </a:ln>
        </p:spPr>
      </p:pic>
      <p:sp>
        <p:nvSpPr>
          <p:cNvPr id="192" name="Google Shape;192;g19e7ba04828_0_11"/>
          <p:cNvSpPr txBox="1"/>
          <p:nvPr>
            <p:ph idx="1" type="body"/>
          </p:nvPr>
        </p:nvSpPr>
        <p:spPr>
          <a:xfrm>
            <a:off x="7253225" y="5597650"/>
            <a:ext cx="3444900" cy="755700"/>
          </a:xfrm>
          <a:prstGeom prst="rect">
            <a:avLst/>
          </a:prstGeom>
          <a:noFill/>
          <a:ln>
            <a:noFill/>
          </a:ln>
        </p:spPr>
        <p:txBody>
          <a:bodyPr anchorCtr="0" anchor="t" bIns="45700" lIns="91425" spcFirstLastPara="1" rIns="91425" wrap="square" tIns="45700">
            <a:normAutofit/>
          </a:bodyPr>
          <a:lstStyle/>
          <a:p>
            <a:pPr indent="-333375" lvl="0" marL="457200" rtl="0" algn="l">
              <a:lnSpc>
                <a:spcPct val="90000"/>
              </a:lnSpc>
              <a:spcBef>
                <a:spcPts val="0"/>
              </a:spcBef>
              <a:spcAft>
                <a:spcPts val="0"/>
              </a:spcAft>
              <a:buSzPts val="1650"/>
              <a:buChar char="●"/>
            </a:pPr>
            <a:r>
              <a:rPr lang="en-US" sz="1650"/>
              <a:t>Clustering of 5000 genes @ k = 3</a:t>
            </a:r>
            <a:endParaRPr sz="1650"/>
          </a:p>
          <a:p>
            <a:pPr indent="-333375" lvl="0" marL="457200" rtl="0" algn="l">
              <a:lnSpc>
                <a:spcPct val="90000"/>
              </a:lnSpc>
              <a:spcBef>
                <a:spcPts val="0"/>
              </a:spcBef>
              <a:spcAft>
                <a:spcPts val="0"/>
              </a:spcAft>
              <a:buSzPts val="1650"/>
              <a:buChar char="●"/>
            </a:pPr>
            <a:r>
              <a:rPr lang="en-US" sz="1650"/>
              <a:t>3 groups: red, green, and blue</a:t>
            </a:r>
            <a:endParaRPr sz="1650"/>
          </a:p>
          <a:p>
            <a:pPr indent="0" lvl="0" marL="457200" rtl="0" algn="l">
              <a:lnSpc>
                <a:spcPct val="90000"/>
              </a:lnSpc>
              <a:spcBef>
                <a:spcPts val="0"/>
              </a:spcBef>
              <a:spcAft>
                <a:spcPts val="0"/>
              </a:spcAft>
              <a:buNone/>
            </a:pPr>
            <a:r>
              <a:t/>
            </a:r>
            <a:endParaRPr/>
          </a:p>
        </p:txBody>
      </p:sp>
      <p:pic>
        <p:nvPicPr>
          <p:cNvPr id="193" name="Google Shape;193;g19e7ba04828_0_11"/>
          <p:cNvPicPr preferRelativeResize="0"/>
          <p:nvPr/>
        </p:nvPicPr>
        <p:blipFill>
          <a:blip r:embed="rId4">
            <a:alphaModFix/>
          </a:blip>
          <a:stretch>
            <a:fillRect/>
          </a:stretch>
        </p:blipFill>
        <p:spPr>
          <a:xfrm>
            <a:off x="5983425" y="1468175"/>
            <a:ext cx="5984500" cy="39896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174dacc12dc_0_11"/>
          <p:cNvSpPr txBox="1"/>
          <p:nvPr>
            <p:ph type="title"/>
          </p:nvPr>
        </p:nvSpPr>
        <p:spPr>
          <a:xfrm>
            <a:off x="652672" y="492868"/>
            <a:ext cx="10515600" cy="975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Hierarchical</a:t>
            </a:r>
            <a:r>
              <a:rPr lang="en-US"/>
              <a:t> Clustering: Heatmap and Statistics</a:t>
            </a:r>
            <a:endParaRPr/>
          </a:p>
        </p:txBody>
      </p:sp>
      <p:sp>
        <p:nvSpPr>
          <p:cNvPr id="200" name="Google Shape;200;g174dacc12dc_0_11"/>
          <p:cNvSpPr txBox="1"/>
          <p:nvPr>
            <p:ph idx="1" type="body"/>
          </p:nvPr>
        </p:nvSpPr>
        <p:spPr>
          <a:xfrm>
            <a:off x="652675" y="1863425"/>
            <a:ext cx="4545000" cy="4676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sz="2000"/>
          </a:p>
        </p:txBody>
      </p:sp>
      <p:sp>
        <p:nvSpPr>
          <p:cNvPr id="201" name="Google Shape;201;g174dacc12dc_0_11"/>
          <p:cNvSpPr txBox="1"/>
          <p:nvPr>
            <p:ph idx="2" type="body"/>
          </p:nvPr>
        </p:nvSpPr>
        <p:spPr>
          <a:xfrm>
            <a:off x="3" y="176621"/>
            <a:ext cx="10856100" cy="3162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pic>
        <p:nvPicPr>
          <p:cNvPr id="202" name="Google Shape;202;g174dacc12dc_0_11"/>
          <p:cNvPicPr preferRelativeResize="0"/>
          <p:nvPr/>
        </p:nvPicPr>
        <p:blipFill>
          <a:blip r:embed="rId3">
            <a:alphaModFix/>
          </a:blip>
          <a:stretch>
            <a:fillRect/>
          </a:stretch>
        </p:blipFill>
        <p:spPr>
          <a:xfrm>
            <a:off x="652675" y="1562850"/>
            <a:ext cx="6250899" cy="5135650"/>
          </a:xfrm>
          <a:prstGeom prst="rect">
            <a:avLst/>
          </a:prstGeom>
          <a:noFill/>
          <a:ln cap="flat" cmpd="sng" w="9525">
            <a:solidFill>
              <a:srgbClr val="000000"/>
            </a:solidFill>
            <a:prstDash val="solid"/>
            <a:round/>
            <a:headEnd len="sm" w="sm" type="none"/>
            <a:tailEnd len="sm" w="sm" type="none"/>
          </a:ln>
        </p:spPr>
      </p:pic>
      <p:pic>
        <p:nvPicPr>
          <p:cNvPr id="203" name="Google Shape;203;g174dacc12dc_0_11"/>
          <p:cNvPicPr preferRelativeResize="0"/>
          <p:nvPr/>
        </p:nvPicPr>
        <p:blipFill>
          <a:blip r:embed="rId4">
            <a:alphaModFix/>
          </a:blip>
          <a:stretch>
            <a:fillRect/>
          </a:stretch>
        </p:blipFill>
        <p:spPr>
          <a:xfrm>
            <a:off x="7074875" y="2225388"/>
            <a:ext cx="4545001" cy="24072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9e7ba04828_0_22"/>
          <p:cNvSpPr txBox="1"/>
          <p:nvPr>
            <p:ph type="title"/>
          </p:nvPr>
        </p:nvSpPr>
        <p:spPr>
          <a:xfrm>
            <a:off x="652672" y="492868"/>
            <a:ext cx="10515600" cy="975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sz="2000"/>
              <a:t>K-Means Clustering</a:t>
            </a:r>
            <a:endParaRPr sz="2000"/>
          </a:p>
        </p:txBody>
      </p:sp>
      <p:sp>
        <p:nvSpPr>
          <p:cNvPr id="210" name="Google Shape;210;g19e7ba04828_0_22"/>
          <p:cNvSpPr txBox="1"/>
          <p:nvPr>
            <p:ph idx="1" type="body"/>
          </p:nvPr>
        </p:nvSpPr>
        <p:spPr>
          <a:xfrm>
            <a:off x="652675" y="1863425"/>
            <a:ext cx="10689900" cy="4676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11" name="Google Shape;211;g19e7ba04828_0_22"/>
          <p:cNvSpPr txBox="1"/>
          <p:nvPr>
            <p:ph idx="2" type="body"/>
          </p:nvPr>
        </p:nvSpPr>
        <p:spPr>
          <a:xfrm>
            <a:off x="3" y="176621"/>
            <a:ext cx="10856100" cy="3162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pic>
        <p:nvPicPr>
          <p:cNvPr id="212" name="Google Shape;212;g19e7ba04828_0_22"/>
          <p:cNvPicPr preferRelativeResize="0"/>
          <p:nvPr/>
        </p:nvPicPr>
        <p:blipFill>
          <a:blip r:embed="rId3">
            <a:alphaModFix/>
          </a:blip>
          <a:stretch>
            <a:fillRect/>
          </a:stretch>
        </p:blipFill>
        <p:spPr>
          <a:xfrm>
            <a:off x="6313368" y="1863425"/>
            <a:ext cx="5029200" cy="4572000"/>
          </a:xfrm>
          <a:prstGeom prst="rect">
            <a:avLst/>
          </a:prstGeom>
          <a:noFill/>
          <a:ln cap="flat" cmpd="sng" w="9525">
            <a:solidFill>
              <a:schemeClr val="dk2"/>
            </a:solidFill>
            <a:prstDash val="solid"/>
            <a:round/>
            <a:headEnd len="sm" w="sm" type="none"/>
            <a:tailEnd len="sm" w="sm" type="none"/>
          </a:ln>
        </p:spPr>
      </p:pic>
      <p:pic>
        <p:nvPicPr>
          <p:cNvPr id="213" name="Google Shape;213;g19e7ba04828_0_22"/>
          <p:cNvPicPr preferRelativeResize="0"/>
          <p:nvPr/>
        </p:nvPicPr>
        <p:blipFill>
          <a:blip r:embed="rId4">
            <a:alphaModFix/>
          </a:blip>
          <a:stretch>
            <a:fillRect/>
          </a:stretch>
        </p:blipFill>
        <p:spPr>
          <a:xfrm>
            <a:off x="652670" y="1863425"/>
            <a:ext cx="5029200" cy="457200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174dacc12dc_0_2"/>
          <p:cNvSpPr txBox="1"/>
          <p:nvPr>
            <p:ph type="title"/>
          </p:nvPr>
        </p:nvSpPr>
        <p:spPr>
          <a:xfrm>
            <a:off x="652672" y="492868"/>
            <a:ext cx="10515600" cy="975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K-Means: Heatmap and Statistics</a:t>
            </a:r>
            <a:endParaRPr/>
          </a:p>
        </p:txBody>
      </p:sp>
      <p:sp>
        <p:nvSpPr>
          <p:cNvPr id="220" name="Google Shape;220;g174dacc12dc_0_2"/>
          <p:cNvSpPr txBox="1"/>
          <p:nvPr>
            <p:ph idx="1" type="body"/>
          </p:nvPr>
        </p:nvSpPr>
        <p:spPr>
          <a:xfrm>
            <a:off x="652678" y="1887485"/>
            <a:ext cx="9957600" cy="4676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21" name="Google Shape;221;g174dacc12dc_0_2"/>
          <p:cNvSpPr txBox="1"/>
          <p:nvPr>
            <p:ph idx="2" type="body"/>
          </p:nvPr>
        </p:nvSpPr>
        <p:spPr>
          <a:xfrm>
            <a:off x="3" y="176621"/>
            <a:ext cx="10856100" cy="3162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pic>
        <p:nvPicPr>
          <p:cNvPr id="222" name="Google Shape;222;g174dacc12dc_0_2"/>
          <p:cNvPicPr preferRelativeResize="0"/>
          <p:nvPr/>
        </p:nvPicPr>
        <p:blipFill>
          <a:blip r:embed="rId3">
            <a:alphaModFix/>
          </a:blip>
          <a:stretch>
            <a:fillRect/>
          </a:stretch>
        </p:blipFill>
        <p:spPr>
          <a:xfrm>
            <a:off x="3824100" y="2473326"/>
            <a:ext cx="6135838" cy="4090550"/>
          </a:xfrm>
          <a:prstGeom prst="rect">
            <a:avLst/>
          </a:prstGeom>
          <a:noFill/>
          <a:ln cap="flat" cmpd="sng" w="12700">
            <a:solidFill>
              <a:srgbClr val="000000"/>
            </a:solidFill>
            <a:prstDash val="solid"/>
            <a:miter lim="8000"/>
            <a:headEnd len="sm" w="sm" type="none"/>
            <a:tailEnd len="sm" w="sm" type="none"/>
          </a:ln>
        </p:spPr>
      </p:pic>
      <p:pic>
        <p:nvPicPr>
          <p:cNvPr id="223" name="Google Shape;223;g174dacc12dc_0_2"/>
          <p:cNvPicPr preferRelativeResize="0"/>
          <p:nvPr/>
        </p:nvPicPr>
        <p:blipFill>
          <a:blip r:embed="rId4">
            <a:alphaModFix/>
          </a:blip>
          <a:stretch>
            <a:fillRect/>
          </a:stretch>
        </p:blipFill>
        <p:spPr>
          <a:xfrm>
            <a:off x="652675" y="2473325"/>
            <a:ext cx="4096650" cy="4090550"/>
          </a:xfrm>
          <a:prstGeom prst="rect">
            <a:avLst/>
          </a:prstGeom>
          <a:noFill/>
          <a:ln cap="flat" cmpd="sng" w="12700">
            <a:solidFill>
              <a:srgbClr val="000000"/>
            </a:solidFill>
            <a:prstDash val="solid"/>
            <a:miter lim="8000"/>
            <a:headEnd len="sm" w="sm" type="none"/>
            <a:tailEnd len="sm" w="sm" type="none"/>
          </a:ln>
        </p:spPr>
      </p:pic>
      <p:pic>
        <p:nvPicPr>
          <p:cNvPr id="224" name="Google Shape;224;g174dacc12dc_0_2"/>
          <p:cNvPicPr preferRelativeResize="0"/>
          <p:nvPr/>
        </p:nvPicPr>
        <p:blipFill>
          <a:blip r:embed="rId5">
            <a:alphaModFix/>
          </a:blip>
          <a:stretch>
            <a:fillRect/>
          </a:stretch>
        </p:blipFill>
        <p:spPr>
          <a:xfrm>
            <a:off x="7712625" y="838900"/>
            <a:ext cx="4283425" cy="21802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19e8135f6dc_1_29"/>
          <p:cNvSpPr txBox="1"/>
          <p:nvPr>
            <p:ph type="title"/>
          </p:nvPr>
        </p:nvSpPr>
        <p:spPr>
          <a:xfrm>
            <a:off x="652672" y="492868"/>
            <a:ext cx="10515600" cy="975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sz="2000"/>
              <a:t>Consensus Cluster Plus</a:t>
            </a:r>
            <a:endParaRPr sz="2000"/>
          </a:p>
        </p:txBody>
      </p:sp>
      <p:sp>
        <p:nvSpPr>
          <p:cNvPr id="231" name="Google Shape;231;g19e8135f6dc_1_29"/>
          <p:cNvSpPr txBox="1"/>
          <p:nvPr>
            <p:ph idx="1" type="body"/>
          </p:nvPr>
        </p:nvSpPr>
        <p:spPr>
          <a:xfrm flipH="1" rot="10800000">
            <a:off x="1384850" y="6539935"/>
            <a:ext cx="9957600" cy="140400"/>
          </a:xfrm>
          <a:prstGeom prst="rect">
            <a:avLst/>
          </a:prstGeom>
        </p:spPr>
        <p:txBody>
          <a:bodyPr anchorCtr="0" anchor="t" bIns="45700" lIns="91425" spcFirstLastPara="1" rIns="91425" wrap="square" tIns="45700">
            <a:normAutofit fontScale="32500" lnSpcReduction="10000"/>
          </a:bodyPr>
          <a:lstStyle/>
          <a:p>
            <a:pPr indent="0" lvl="0" marL="0" rtl="0" algn="l">
              <a:spcBef>
                <a:spcPts val="1000"/>
              </a:spcBef>
              <a:spcAft>
                <a:spcPts val="0"/>
              </a:spcAft>
              <a:buNone/>
            </a:pPr>
            <a:r>
              <a:t/>
            </a:r>
            <a:endParaRPr/>
          </a:p>
        </p:txBody>
      </p:sp>
      <p:sp>
        <p:nvSpPr>
          <p:cNvPr id="232" name="Google Shape;232;g19e8135f6dc_1_29"/>
          <p:cNvSpPr txBox="1"/>
          <p:nvPr>
            <p:ph idx="2" type="body"/>
          </p:nvPr>
        </p:nvSpPr>
        <p:spPr>
          <a:xfrm>
            <a:off x="3" y="176621"/>
            <a:ext cx="10856100" cy="3162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pic>
        <p:nvPicPr>
          <p:cNvPr id="233" name="Google Shape;233;g19e8135f6dc_1_29"/>
          <p:cNvPicPr preferRelativeResize="0"/>
          <p:nvPr/>
        </p:nvPicPr>
        <p:blipFill>
          <a:blip r:embed="rId3">
            <a:alphaModFix/>
          </a:blip>
          <a:stretch>
            <a:fillRect/>
          </a:stretch>
        </p:blipFill>
        <p:spPr>
          <a:xfrm>
            <a:off x="544850" y="1748800"/>
            <a:ext cx="3576650" cy="3265050"/>
          </a:xfrm>
          <a:prstGeom prst="rect">
            <a:avLst/>
          </a:prstGeom>
          <a:noFill/>
          <a:ln>
            <a:noFill/>
          </a:ln>
        </p:spPr>
      </p:pic>
      <p:pic>
        <p:nvPicPr>
          <p:cNvPr id="234" name="Google Shape;234;g19e8135f6dc_1_29"/>
          <p:cNvPicPr preferRelativeResize="0"/>
          <p:nvPr/>
        </p:nvPicPr>
        <p:blipFill>
          <a:blip r:embed="rId4">
            <a:alphaModFix/>
          </a:blip>
          <a:stretch>
            <a:fillRect/>
          </a:stretch>
        </p:blipFill>
        <p:spPr>
          <a:xfrm>
            <a:off x="4001275" y="1918847"/>
            <a:ext cx="2853550" cy="4114925"/>
          </a:xfrm>
          <a:prstGeom prst="rect">
            <a:avLst/>
          </a:prstGeom>
          <a:noFill/>
          <a:ln>
            <a:noFill/>
          </a:ln>
        </p:spPr>
      </p:pic>
      <p:pic>
        <p:nvPicPr>
          <p:cNvPr id="235" name="Google Shape;235;g19e8135f6dc_1_29"/>
          <p:cNvPicPr preferRelativeResize="0"/>
          <p:nvPr/>
        </p:nvPicPr>
        <p:blipFill>
          <a:blip r:embed="rId5">
            <a:alphaModFix/>
          </a:blip>
          <a:stretch>
            <a:fillRect/>
          </a:stretch>
        </p:blipFill>
        <p:spPr>
          <a:xfrm>
            <a:off x="7080774" y="1863424"/>
            <a:ext cx="4087499" cy="2601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174e1560c89_2_0"/>
          <p:cNvSpPr txBox="1"/>
          <p:nvPr>
            <p:ph type="title"/>
          </p:nvPr>
        </p:nvSpPr>
        <p:spPr>
          <a:xfrm>
            <a:off x="652672" y="492868"/>
            <a:ext cx="10515600" cy="975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PAM Clustering Algorithm</a:t>
            </a:r>
            <a:endParaRPr/>
          </a:p>
        </p:txBody>
      </p:sp>
      <p:sp>
        <p:nvSpPr>
          <p:cNvPr id="242" name="Google Shape;242;g174e1560c89_2_0"/>
          <p:cNvSpPr txBox="1"/>
          <p:nvPr>
            <p:ph idx="2" type="body"/>
          </p:nvPr>
        </p:nvSpPr>
        <p:spPr>
          <a:xfrm>
            <a:off x="3" y="176621"/>
            <a:ext cx="10856100" cy="3162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pic>
        <p:nvPicPr>
          <p:cNvPr id="243" name="Google Shape;243;g174e1560c89_2_0"/>
          <p:cNvPicPr preferRelativeResize="0"/>
          <p:nvPr/>
        </p:nvPicPr>
        <p:blipFill>
          <a:blip r:embed="rId3">
            <a:alphaModFix/>
          </a:blip>
          <a:stretch>
            <a:fillRect/>
          </a:stretch>
        </p:blipFill>
        <p:spPr>
          <a:xfrm>
            <a:off x="894075" y="1845113"/>
            <a:ext cx="5524500" cy="1743075"/>
          </a:xfrm>
          <a:prstGeom prst="rect">
            <a:avLst/>
          </a:prstGeom>
          <a:noFill/>
          <a:ln>
            <a:noFill/>
          </a:ln>
        </p:spPr>
      </p:pic>
      <p:pic>
        <p:nvPicPr>
          <p:cNvPr id="244" name="Google Shape;244;g174e1560c89_2_0"/>
          <p:cNvPicPr preferRelativeResize="0"/>
          <p:nvPr/>
        </p:nvPicPr>
        <p:blipFill>
          <a:blip r:embed="rId4">
            <a:alphaModFix/>
          </a:blip>
          <a:stretch>
            <a:fillRect/>
          </a:stretch>
        </p:blipFill>
        <p:spPr>
          <a:xfrm>
            <a:off x="894075" y="3965125"/>
            <a:ext cx="5524500" cy="1743075"/>
          </a:xfrm>
          <a:prstGeom prst="rect">
            <a:avLst/>
          </a:prstGeom>
          <a:noFill/>
          <a:ln>
            <a:noFill/>
          </a:ln>
        </p:spPr>
      </p:pic>
      <p:pic>
        <p:nvPicPr>
          <p:cNvPr id="245" name="Google Shape;245;g174e1560c89_2_0"/>
          <p:cNvPicPr preferRelativeResize="0"/>
          <p:nvPr/>
        </p:nvPicPr>
        <p:blipFill>
          <a:blip r:embed="rId5">
            <a:alphaModFix/>
          </a:blip>
          <a:stretch>
            <a:fillRect/>
          </a:stretch>
        </p:blipFill>
        <p:spPr>
          <a:xfrm>
            <a:off x="6418575" y="2557463"/>
            <a:ext cx="5524500" cy="1743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1950967523d_0_7"/>
          <p:cNvSpPr txBox="1"/>
          <p:nvPr>
            <p:ph type="title"/>
          </p:nvPr>
        </p:nvSpPr>
        <p:spPr>
          <a:xfrm>
            <a:off x="652672" y="492868"/>
            <a:ext cx="10515600" cy="975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sz="2000"/>
              <a:t>Statistical Analysis</a:t>
            </a:r>
            <a:endParaRPr sz="2000"/>
          </a:p>
        </p:txBody>
      </p:sp>
      <p:sp>
        <p:nvSpPr>
          <p:cNvPr id="252" name="Google Shape;252;g1950967523d_0_7"/>
          <p:cNvSpPr txBox="1"/>
          <p:nvPr>
            <p:ph idx="1" type="body"/>
          </p:nvPr>
        </p:nvSpPr>
        <p:spPr>
          <a:xfrm>
            <a:off x="652675" y="1863425"/>
            <a:ext cx="10689900" cy="4676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400"/>
              <a:t>Clustering gave us a perfect representation of how the cancerous vs. non-cancerous data are segregated from one another.  While our data does not show </a:t>
            </a:r>
            <a:r>
              <a:rPr lang="en-US" sz="2400"/>
              <a:t>the</a:t>
            </a:r>
            <a:r>
              <a:rPr lang="en-US" sz="2400"/>
              <a:t> particular genetic factors that result in these genes being segregated, it is </a:t>
            </a:r>
            <a:r>
              <a:rPr lang="en-US" sz="2400"/>
              <a:t>particularly</a:t>
            </a:r>
            <a:r>
              <a:rPr lang="en-US" sz="2400"/>
              <a:t> identifiable in K-means and hierarchical clustering that (in a naive manner) there are difference between genes based on </a:t>
            </a:r>
            <a:r>
              <a:rPr lang="en-US" sz="2400"/>
              <a:t>their</a:t>
            </a:r>
            <a:r>
              <a:rPr lang="en-US" sz="2400"/>
              <a:t> cancer status.</a:t>
            </a:r>
            <a:endParaRPr sz="2400"/>
          </a:p>
        </p:txBody>
      </p:sp>
      <p:sp>
        <p:nvSpPr>
          <p:cNvPr id="253" name="Google Shape;253;g1950967523d_0_7"/>
          <p:cNvSpPr txBox="1"/>
          <p:nvPr>
            <p:ph idx="2" type="body"/>
          </p:nvPr>
        </p:nvSpPr>
        <p:spPr>
          <a:xfrm>
            <a:off x="3" y="176621"/>
            <a:ext cx="10856100" cy="3162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174e1560c89_2_14"/>
          <p:cNvSpPr txBox="1"/>
          <p:nvPr>
            <p:ph type="title"/>
          </p:nvPr>
        </p:nvSpPr>
        <p:spPr>
          <a:xfrm>
            <a:off x="652672" y="492868"/>
            <a:ext cx="10515600" cy="975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Bioethics</a:t>
            </a:r>
            <a:endParaRPr/>
          </a:p>
        </p:txBody>
      </p:sp>
      <p:sp>
        <p:nvSpPr>
          <p:cNvPr id="260" name="Google Shape;260;g174e1560c89_2_14"/>
          <p:cNvSpPr txBox="1"/>
          <p:nvPr>
            <p:ph idx="2" type="body"/>
          </p:nvPr>
        </p:nvSpPr>
        <p:spPr>
          <a:xfrm>
            <a:off x="3" y="176621"/>
            <a:ext cx="10856100" cy="3162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pic>
        <p:nvPicPr>
          <p:cNvPr id="261" name="Google Shape;261;g174e1560c89_2_14"/>
          <p:cNvPicPr preferRelativeResize="0"/>
          <p:nvPr/>
        </p:nvPicPr>
        <p:blipFill>
          <a:blip r:embed="rId3">
            <a:alphaModFix/>
          </a:blip>
          <a:stretch>
            <a:fillRect/>
          </a:stretch>
        </p:blipFill>
        <p:spPr>
          <a:xfrm>
            <a:off x="652675" y="1943000"/>
            <a:ext cx="4960525" cy="4601275"/>
          </a:xfrm>
          <a:prstGeom prst="rect">
            <a:avLst/>
          </a:prstGeom>
          <a:noFill/>
          <a:ln>
            <a:noFill/>
          </a:ln>
        </p:spPr>
      </p:pic>
      <p:pic>
        <p:nvPicPr>
          <p:cNvPr id="262" name="Google Shape;262;g174e1560c89_2_14"/>
          <p:cNvPicPr preferRelativeResize="0"/>
          <p:nvPr/>
        </p:nvPicPr>
        <p:blipFill>
          <a:blip r:embed="rId4">
            <a:alphaModFix/>
          </a:blip>
          <a:stretch>
            <a:fillRect/>
          </a:stretch>
        </p:blipFill>
        <p:spPr>
          <a:xfrm>
            <a:off x="6334797" y="2776197"/>
            <a:ext cx="4521300" cy="2934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6"/>
          <p:cNvSpPr txBox="1"/>
          <p:nvPr>
            <p:ph type="title"/>
          </p:nvPr>
        </p:nvSpPr>
        <p:spPr>
          <a:xfrm>
            <a:off x="652672" y="492868"/>
            <a:ext cx="10515600" cy="97541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2"/>
              </a:buClr>
              <a:buSzPts val="1500"/>
              <a:buFont typeface="Arial"/>
              <a:buNone/>
            </a:pPr>
            <a:r>
              <a:rPr lang="en-US" sz="2000"/>
              <a:t>Conclusions &amp; Future Work</a:t>
            </a:r>
            <a:endParaRPr sz="2000"/>
          </a:p>
        </p:txBody>
      </p:sp>
      <p:sp>
        <p:nvSpPr>
          <p:cNvPr id="269" name="Google Shape;269;p6"/>
          <p:cNvSpPr txBox="1"/>
          <p:nvPr>
            <p:ph idx="1" type="body"/>
          </p:nvPr>
        </p:nvSpPr>
        <p:spPr>
          <a:xfrm>
            <a:off x="652675" y="1863425"/>
            <a:ext cx="10689900" cy="4676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2060"/>
              </a:buClr>
              <a:buSzPts val="1200"/>
              <a:buFont typeface="Arial"/>
              <a:buNone/>
            </a:pPr>
            <a:r>
              <a:rPr b="1" lang="en-US" sz="2400"/>
              <a:t>Hypothesis</a:t>
            </a:r>
            <a:r>
              <a:rPr lang="en-US" sz="2400"/>
              <a:t>:</a:t>
            </a:r>
            <a:r>
              <a:rPr lang="en-US" sz="2400"/>
              <a:t> It</a:t>
            </a:r>
            <a:r>
              <a:rPr lang="en-US" sz="2400"/>
              <a:t> is possible to identify the presence of ovarian cancer in blood platelets based on gene expression.</a:t>
            </a:r>
            <a:endParaRPr sz="2400"/>
          </a:p>
          <a:p>
            <a:pPr indent="0" lvl="0" marL="0" rtl="0" algn="l">
              <a:lnSpc>
                <a:spcPct val="90000"/>
              </a:lnSpc>
              <a:spcBef>
                <a:spcPts val="0"/>
              </a:spcBef>
              <a:spcAft>
                <a:spcPts val="0"/>
              </a:spcAft>
              <a:buClr>
                <a:srgbClr val="002060"/>
              </a:buClr>
              <a:buSzPts val="1200"/>
              <a:buFont typeface="Arial"/>
              <a:buNone/>
            </a:pPr>
            <a:r>
              <a:t/>
            </a:r>
            <a:endParaRPr sz="2400"/>
          </a:p>
          <a:p>
            <a:pPr indent="0" lvl="0" marL="0" rtl="0" algn="l">
              <a:lnSpc>
                <a:spcPct val="90000"/>
              </a:lnSpc>
              <a:spcBef>
                <a:spcPts val="0"/>
              </a:spcBef>
              <a:spcAft>
                <a:spcPts val="0"/>
              </a:spcAft>
              <a:buClr>
                <a:srgbClr val="002060"/>
              </a:buClr>
              <a:buSzPts val="1200"/>
              <a:buFont typeface="Arial"/>
              <a:buNone/>
            </a:pPr>
            <a:r>
              <a:rPr b="1" lang="en-US" sz="2400"/>
              <a:t>Future Work</a:t>
            </a:r>
            <a:r>
              <a:rPr lang="en-US" sz="2400"/>
              <a:t>: Consider porting our code into python using the scikit-learn module.</a:t>
            </a:r>
            <a:endParaRPr sz="2400"/>
          </a:p>
          <a:p>
            <a:pPr indent="0" lvl="0" marL="0" rtl="0" algn="l">
              <a:lnSpc>
                <a:spcPct val="90000"/>
              </a:lnSpc>
              <a:spcBef>
                <a:spcPts val="0"/>
              </a:spcBef>
              <a:spcAft>
                <a:spcPts val="0"/>
              </a:spcAft>
              <a:buClr>
                <a:srgbClr val="002060"/>
              </a:buClr>
              <a:buSzPts val="1200"/>
              <a:buFont typeface="Arial"/>
              <a:buNone/>
            </a:pPr>
            <a:r>
              <a:t/>
            </a:r>
            <a:endParaRPr sz="2000"/>
          </a:p>
          <a:p>
            <a:pPr indent="0" lvl="0" marL="0" rtl="0" algn="l">
              <a:lnSpc>
                <a:spcPct val="90000"/>
              </a:lnSpc>
              <a:spcBef>
                <a:spcPts val="0"/>
              </a:spcBef>
              <a:spcAft>
                <a:spcPts val="0"/>
              </a:spcAft>
              <a:buClr>
                <a:srgbClr val="002060"/>
              </a:buClr>
              <a:buSzPts val="1200"/>
              <a:buFont typeface="Arial"/>
              <a:buNone/>
            </a:pPr>
            <a:r>
              <a:t/>
            </a:r>
            <a:endParaRPr sz="2000"/>
          </a:p>
        </p:txBody>
      </p:sp>
      <p:sp>
        <p:nvSpPr>
          <p:cNvPr id="270" name="Google Shape;270;p6"/>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a:t>
            </a:r>
            <a:endParaRPr/>
          </a:p>
        </p:txBody>
      </p:sp>
      <p:pic>
        <p:nvPicPr>
          <p:cNvPr id="271" name="Google Shape;271;p6"/>
          <p:cNvPicPr preferRelativeResize="0"/>
          <p:nvPr/>
        </p:nvPicPr>
        <p:blipFill>
          <a:blip r:embed="rId3">
            <a:alphaModFix/>
          </a:blip>
          <a:stretch>
            <a:fillRect/>
          </a:stretch>
        </p:blipFill>
        <p:spPr>
          <a:xfrm>
            <a:off x="3180975" y="3491324"/>
            <a:ext cx="5830052" cy="3131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
          <p:cNvSpPr txBox="1"/>
          <p:nvPr>
            <p:ph type="title"/>
          </p:nvPr>
        </p:nvSpPr>
        <p:spPr>
          <a:xfrm>
            <a:off x="652672" y="492868"/>
            <a:ext cx="10515600" cy="97541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2"/>
              </a:buClr>
              <a:buSzPts val="1500"/>
              <a:buFont typeface="Arial"/>
              <a:buNone/>
            </a:pPr>
            <a:r>
              <a:rPr lang="en-US" sz="2000"/>
              <a:t>Introduction</a:t>
            </a:r>
            <a:endParaRPr sz="2000"/>
          </a:p>
        </p:txBody>
      </p:sp>
      <p:sp>
        <p:nvSpPr>
          <p:cNvPr id="116" name="Google Shape;116;p2"/>
          <p:cNvSpPr txBox="1"/>
          <p:nvPr>
            <p:ph idx="1" type="body"/>
          </p:nvPr>
        </p:nvSpPr>
        <p:spPr>
          <a:xfrm>
            <a:off x="652675" y="1863425"/>
            <a:ext cx="10689900" cy="4676400"/>
          </a:xfrm>
          <a:prstGeom prst="rect">
            <a:avLst/>
          </a:prstGeom>
          <a:noFill/>
          <a:ln>
            <a:noFill/>
          </a:ln>
        </p:spPr>
        <p:txBody>
          <a:bodyPr anchorCtr="0" anchor="t" bIns="45700" lIns="91425" spcFirstLastPara="1" rIns="91425" wrap="square" tIns="45700">
            <a:normAutofit/>
          </a:bodyPr>
          <a:lstStyle/>
          <a:p>
            <a:pPr indent="-368300" lvl="0" marL="457200" rtl="0" algn="l">
              <a:lnSpc>
                <a:spcPct val="90000"/>
              </a:lnSpc>
              <a:spcBef>
                <a:spcPts val="0"/>
              </a:spcBef>
              <a:spcAft>
                <a:spcPts val="0"/>
              </a:spcAft>
              <a:buSzPts val="2200"/>
              <a:buChar char="●"/>
            </a:pPr>
            <a:r>
              <a:rPr lang="en-US" sz="2200"/>
              <a:t>RNA-sequenced data of tumor-educated platelets in ovarian cancer</a:t>
            </a:r>
            <a:endParaRPr sz="2200"/>
          </a:p>
          <a:p>
            <a:pPr indent="-368300" lvl="0" marL="457200" rtl="0" algn="l">
              <a:lnSpc>
                <a:spcPct val="90000"/>
              </a:lnSpc>
              <a:spcBef>
                <a:spcPts val="0"/>
              </a:spcBef>
              <a:spcAft>
                <a:spcPts val="0"/>
              </a:spcAft>
              <a:buSzPts val="2200"/>
              <a:buChar char="●"/>
            </a:pPr>
            <a:r>
              <a:rPr lang="en-US" sz="2200"/>
              <a:t>69 samples</a:t>
            </a:r>
            <a:endParaRPr sz="2200"/>
          </a:p>
          <a:p>
            <a:pPr indent="-368300" lvl="0" marL="457200" rtl="0" algn="l">
              <a:lnSpc>
                <a:spcPct val="90000"/>
              </a:lnSpc>
              <a:spcBef>
                <a:spcPts val="0"/>
              </a:spcBef>
              <a:spcAft>
                <a:spcPts val="0"/>
              </a:spcAft>
              <a:buSzPts val="2200"/>
              <a:buChar char="●"/>
            </a:pPr>
            <a:r>
              <a:rPr lang="en-US" sz="2200"/>
              <a:t>Liquid biopsies were used to obtain tumor-educated platelets</a:t>
            </a:r>
            <a:endParaRPr sz="2200"/>
          </a:p>
        </p:txBody>
      </p:sp>
      <p:sp>
        <p:nvSpPr>
          <p:cNvPr id="117" name="Google Shape;117;p2"/>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1</a:t>
            </a:r>
            <a:endParaRPr/>
          </a:p>
        </p:txBody>
      </p:sp>
      <p:pic>
        <p:nvPicPr>
          <p:cNvPr id="118" name="Google Shape;118;p2"/>
          <p:cNvPicPr preferRelativeResize="0"/>
          <p:nvPr/>
        </p:nvPicPr>
        <p:blipFill>
          <a:blip r:embed="rId3">
            <a:alphaModFix/>
          </a:blip>
          <a:stretch>
            <a:fillRect/>
          </a:stretch>
        </p:blipFill>
        <p:spPr>
          <a:xfrm>
            <a:off x="652675" y="2977850"/>
            <a:ext cx="10515601" cy="33785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19e45be06bf_5_6"/>
          <p:cNvSpPr txBox="1"/>
          <p:nvPr>
            <p:ph type="title"/>
          </p:nvPr>
        </p:nvSpPr>
        <p:spPr>
          <a:xfrm>
            <a:off x="652672" y="492868"/>
            <a:ext cx="10515600" cy="975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sz="2000"/>
              <a:t>t-SNE and UMAP plots</a:t>
            </a:r>
            <a:endParaRPr sz="2000"/>
          </a:p>
        </p:txBody>
      </p:sp>
      <p:sp>
        <p:nvSpPr>
          <p:cNvPr id="125" name="Google Shape;125;g19e45be06bf_5_6"/>
          <p:cNvSpPr txBox="1"/>
          <p:nvPr>
            <p:ph idx="1" type="body"/>
          </p:nvPr>
        </p:nvSpPr>
        <p:spPr>
          <a:xfrm>
            <a:off x="652675" y="4915500"/>
            <a:ext cx="10515600" cy="1471500"/>
          </a:xfrm>
          <a:prstGeom prst="rect">
            <a:avLst/>
          </a:prstGeom>
        </p:spPr>
        <p:txBody>
          <a:bodyPr anchorCtr="0" anchor="t" bIns="45700" lIns="91425" spcFirstLastPara="1" rIns="91425" wrap="square" tIns="45700">
            <a:normAutofit/>
          </a:bodyPr>
          <a:lstStyle/>
          <a:p>
            <a:pPr indent="-355600" lvl="0" marL="457200" rtl="0" algn="l">
              <a:spcBef>
                <a:spcPts val="1000"/>
              </a:spcBef>
              <a:spcAft>
                <a:spcPts val="0"/>
              </a:spcAft>
              <a:buSzPts val="2000"/>
              <a:buChar char="●"/>
            </a:pPr>
            <a:r>
              <a:rPr lang="en-US" sz="2000"/>
              <a:t>Organized by cancer status</a:t>
            </a:r>
            <a:endParaRPr sz="2000"/>
          </a:p>
          <a:p>
            <a:pPr indent="-355600" lvl="0" marL="457200" rtl="0" algn="l">
              <a:lnSpc>
                <a:spcPct val="100000"/>
              </a:lnSpc>
              <a:spcBef>
                <a:spcPts val="0"/>
              </a:spcBef>
              <a:spcAft>
                <a:spcPts val="0"/>
              </a:spcAft>
              <a:buSzPts val="2000"/>
              <a:buChar char="●"/>
            </a:pPr>
            <a:r>
              <a:rPr lang="en-US" sz="2000">
                <a:solidFill>
                  <a:schemeClr val="dk1"/>
                </a:solidFill>
              </a:rPr>
              <a:t>M</a:t>
            </a:r>
            <a:r>
              <a:rPr lang="en-US" sz="2000">
                <a:solidFill>
                  <a:schemeClr val="dk1"/>
                </a:solidFill>
              </a:rPr>
              <a:t>ore sparse data due to liquid biopsies </a:t>
            </a:r>
            <a:endParaRPr sz="2000">
              <a:solidFill>
                <a:schemeClr val="dk1"/>
              </a:solidFill>
            </a:endParaRPr>
          </a:p>
          <a:p>
            <a:pPr indent="0" lvl="0" marL="0" rtl="0" algn="l">
              <a:spcBef>
                <a:spcPts val="1000"/>
              </a:spcBef>
              <a:spcAft>
                <a:spcPts val="0"/>
              </a:spcAft>
              <a:buNone/>
            </a:pPr>
            <a:r>
              <a:t/>
            </a:r>
            <a:endParaRPr sz="2000"/>
          </a:p>
        </p:txBody>
      </p:sp>
      <p:sp>
        <p:nvSpPr>
          <p:cNvPr id="126" name="Google Shape;126;g19e45be06bf_5_6"/>
          <p:cNvSpPr txBox="1"/>
          <p:nvPr>
            <p:ph idx="2" type="body"/>
          </p:nvPr>
        </p:nvSpPr>
        <p:spPr>
          <a:xfrm>
            <a:off x="3" y="176621"/>
            <a:ext cx="10856100" cy="3162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pic>
        <p:nvPicPr>
          <p:cNvPr id="127" name="Google Shape;127;g19e45be06bf_5_6"/>
          <p:cNvPicPr preferRelativeResize="0"/>
          <p:nvPr/>
        </p:nvPicPr>
        <p:blipFill>
          <a:blip r:embed="rId3">
            <a:alphaModFix/>
          </a:blip>
          <a:stretch>
            <a:fillRect/>
          </a:stretch>
        </p:blipFill>
        <p:spPr>
          <a:xfrm>
            <a:off x="652675" y="1710601"/>
            <a:ext cx="3200400" cy="2743200"/>
          </a:xfrm>
          <a:prstGeom prst="rect">
            <a:avLst/>
          </a:prstGeom>
          <a:noFill/>
          <a:ln cap="flat" cmpd="sng" w="12700">
            <a:solidFill>
              <a:srgbClr val="000000"/>
            </a:solidFill>
            <a:prstDash val="solid"/>
            <a:miter lim="8000"/>
            <a:headEnd len="sm" w="sm" type="none"/>
            <a:tailEnd len="sm" w="sm" type="none"/>
          </a:ln>
        </p:spPr>
      </p:pic>
      <p:pic>
        <p:nvPicPr>
          <p:cNvPr id="128" name="Google Shape;128;g19e45be06bf_5_6"/>
          <p:cNvPicPr preferRelativeResize="0"/>
          <p:nvPr/>
        </p:nvPicPr>
        <p:blipFill>
          <a:blip r:embed="rId4">
            <a:alphaModFix/>
          </a:blip>
          <a:stretch>
            <a:fillRect/>
          </a:stretch>
        </p:blipFill>
        <p:spPr>
          <a:xfrm>
            <a:off x="4202625" y="1710600"/>
            <a:ext cx="3200400" cy="2743200"/>
          </a:xfrm>
          <a:prstGeom prst="rect">
            <a:avLst/>
          </a:prstGeom>
          <a:noFill/>
          <a:ln cap="flat" cmpd="sng" w="9525">
            <a:solidFill>
              <a:srgbClr val="000000"/>
            </a:solidFill>
            <a:prstDash val="solid"/>
            <a:round/>
            <a:headEnd len="sm" w="sm" type="none"/>
            <a:tailEnd len="sm" w="sm" type="none"/>
          </a:ln>
        </p:spPr>
      </p:pic>
      <p:pic>
        <p:nvPicPr>
          <p:cNvPr id="129" name="Google Shape;129;g19e45be06bf_5_6"/>
          <p:cNvPicPr preferRelativeResize="0"/>
          <p:nvPr/>
        </p:nvPicPr>
        <p:blipFill>
          <a:blip r:embed="rId5">
            <a:alphaModFix/>
          </a:blip>
          <a:stretch>
            <a:fillRect/>
          </a:stretch>
        </p:blipFill>
        <p:spPr>
          <a:xfrm>
            <a:off x="7773887" y="1710600"/>
            <a:ext cx="3200400" cy="2743200"/>
          </a:xfrm>
          <a:prstGeom prst="rect">
            <a:avLst/>
          </a:prstGeom>
          <a:noFill/>
          <a:ln cap="flat" cmpd="sng" w="12700">
            <a:solidFill>
              <a:srgbClr val="000000"/>
            </a:solidFill>
            <a:prstDash val="solid"/>
            <a:miter lim="8000"/>
            <a:headEnd len="sm" w="sm" type="none"/>
            <a:tailEnd len="sm" w="sm" type="none"/>
          </a:ln>
        </p:spPr>
      </p:pic>
      <p:sp>
        <p:nvSpPr>
          <p:cNvPr id="130" name="Google Shape;130;g19e45be06bf_5_6"/>
          <p:cNvSpPr txBox="1"/>
          <p:nvPr/>
        </p:nvSpPr>
        <p:spPr>
          <a:xfrm>
            <a:off x="7773875" y="4358800"/>
            <a:ext cx="4437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US">
                <a:solidFill>
                  <a:schemeClr val="dk1"/>
                </a:solidFill>
                <a:latin typeface="Times New Roman"/>
                <a:ea typeface="Times New Roman"/>
                <a:cs typeface="Times New Roman"/>
                <a:sym typeface="Times New Roman"/>
              </a:rPr>
              <a:t>PCA plot</a:t>
            </a:r>
            <a:endParaRPr>
              <a:latin typeface="Times New Roman"/>
              <a:ea typeface="Times New Roman"/>
              <a:cs typeface="Times New Roman"/>
              <a:sym typeface="Times New Roman"/>
            </a:endParaRPr>
          </a:p>
        </p:txBody>
      </p:sp>
      <p:sp>
        <p:nvSpPr>
          <p:cNvPr id="131" name="Google Shape;131;g19e45be06bf_5_6"/>
          <p:cNvSpPr txBox="1"/>
          <p:nvPr/>
        </p:nvSpPr>
        <p:spPr>
          <a:xfrm>
            <a:off x="4085350" y="4429875"/>
            <a:ext cx="32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Times New Roman"/>
                <a:ea typeface="Times New Roman"/>
                <a:cs typeface="Times New Roman"/>
                <a:sym typeface="Times New Roman"/>
              </a:rPr>
              <a:t>UMAP</a:t>
            </a:r>
            <a:endParaRPr b="1">
              <a:latin typeface="Times New Roman"/>
              <a:ea typeface="Times New Roman"/>
              <a:cs typeface="Times New Roman"/>
              <a:sym typeface="Times New Roman"/>
            </a:endParaRPr>
          </a:p>
        </p:txBody>
      </p:sp>
      <p:sp>
        <p:nvSpPr>
          <p:cNvPr id="132" name="Google Shape;132;g19e45be06bf_5_6"/>
          <p:cNvSpPr txBox="1"/>
          <p:nvPr/>
        </p:nvSpPr>
        <p:spPr>
          <a:xfrm>
            <a:off x="652675" y="4429875"/>
            <a:ext cx="317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Times New Roman"/>
                <a:ea typeface="Times New Roman"/>
                <a:cs typeface="Times New Roman"/>
                <a:sym typeface="Times New Roman"/>
              </a:rPr>
              <a:t>t-SNE</a:t>
            </a:r>
            <a:endParaRPr b="1">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
          <p:cNvSpPr txBox="1"/>
          <p:nvPr>
            <p:ph type="title"/>
          </p:nvPr>
        </p:nvSpPr>
        <p:spPr>
          <a:xfrm>
            <a:off x="652672" y="492868"/>
            <a:ext cx="10515600" cy="97541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2"/>
              </a:buClr>
              <a:buSzPts val="1500"/>
              <a:buFont typeface="Arial"/>
              <a:buNone/>
            </a:pPr>
            <a:r>
              <a:rPr lang="en-US" sz="2000"/>
              <a:t>Hypothesis</a:t>
            </a:r>
            <a:endParaRPr sz="2000"/>
          </a:p>
        </p:txBody>
      </p:sp>
      <p:sp>
        <p:nvSpPr>
          <p:cNvPr id="139" name="Google Shape;139;p3"/>
          <p:cNvSpPr txBox="1"/>
          <p:nvPr>
            <p:ph idx="1" type="body"/>
          </p:nvPr>
        </p:nvSpPr>
        <p:spPr>
          <a:xfrm>
            <a:off x="826850" y="1863425"/>
            <a:ext cx="10515600" cy="4676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2060"/>
              </a:buClr>
              <a:buSzPts val="1200"/>
              <a:buFont typeface="Arial"/>
              <a:buNone/>
            </a:pPr>
            <a:r>
              <a:t/>
            </a:r>
            <a:endParaRPr sz="2200"/>
          </a:p>
          <a:p>
            <a:pPr indent="0" lvl="0" marL="0" rtl="0" algn="l">
              <a:lnSpc>
                <a:spcPct val="90000"/>
              </a:lnSpc>
              <a:spcBef>
                <a:spcPts val="0"/>
              </a:spcBef>
              <a:spcAft>
                <a:spcPts val="0"/>
              </a:spcAft>
              <a:buClr>
                <a:srgbClr val="002060"/>
              </a:buClr>
              <a:buSzPts val="1200"/>
              <a:buFont typeface="Arial"/>
              <a:buNone/>
            </a:pPr>
            <a:r>
              <a:rPr b="1" lang="en-US" sz="2300"/>
              <a:t>Question</a:t>
            </a:r>
            <a:r>
              <a:rPr lang="en-US" sz="2300"/>
              <a:t>:</a:t>
            </a:r>
            <a:r>
              <a:rPr lang="en-US" sz="2300"/>
              <a:t> Is it possible to identify the presence of ovarian cancer in blood platelets based on gene expression?</a:t>
            </a:r>
            <a:endParaRPr sz="2300"/>
          </a:p>
          <a:p>
            <a:pPr indent="0" lvl="0" marL="0" rtl="0" algn="l">
              <a:lnSpc>
                <a:spcPct val="90000"/>
              </a:lnSpc>
              <a:spcBef>
                <a:spcPts val="0"/>
              </a:spcBef>
              <a:spcAft>
                <a:spcPts val="0"/>
              </a:spcAft>
              <a:buClr>
                <a:srgbClr val="002060"/>
              </a:buClr>
              <a:buSzPts val="1200"/>
              <a:buFont typeface="Arial"/>
              <a:buNone/>
            </a:pPr>
            <a:r>
              <a:t/>
            </a:r>
            <a:endParaRPr sz="2300"/>
          </a:p>
          <a:p>
            <a:pPr indent="0" lvl="0" marL="0" rtl="0" algn="l">
              <a:lnSpc>
                <a:spcPct val="90000"/>
              </a:lnSpc>
              <a:spcBef>
                <a:spcPts val="0"/>
              </a:spcBef>
              <a:spcAft>
                <a:spcPts val="0"/>
              </a:spcAft>
              <a:buClr>
                <a:srgbClr val="002060"/>
              </a:buClr>
              <a:buSzPts val="1200"/>
              <a:buFont typeface="Arial"/>
              <a:buNone/>
            </a:pPr>
            <a:r>
              <a:rPr b="1" lang="en-US" sz="2300"/>
              <a:t>Hypothesis</a:t>
            </a:r>
            <a:r>
              <a:rPr lang="en-US" sz="2300"/>
              <a:t>: Gene expression can be used to identify the presence of ovarian cancer in blood platelets.</a:t>
            </a:r>
            <a:endParaRPr sz="2300"/>
          </a:p>
          <a:p>
            <a:pPr indent="0" lvl="0" marL="0" rtl="0" algn="l">
              <a:lnSpc>
                <a:spcPct val="90000"/>
              </a:lnSpc>
              <a:spcBef>
                <a:spcPts val="0"/>
              </a:spcBef>
              <a:spcAft>
                <a:spcPts val="0"/>
              </a:spcAft>
              <a:buClr>
                <a:srgbClr val="002060"/>
              </a:buClr>
              <a:buSzPts val="1200"/>
              <a:buFont typeface="Arial"/>
              <a:buNone/>
            </a:pPr>
            <a:r>
              <a:t/>
            </a:r>
            <a:endParaRPr sz="2300"/>
          </a:p>
          <a:p>
            <a:pPr indent="0" lvl="0" marL="0" rtl="0" algn="l">
              <a:lnSpc>
                <a:spcPct val="90000"/>
              </a:lnSpc>
              <a:spcBef>
                <a:spcPts val="0"/>
              </a:spcBef>
              <a:spcAft>
                <a:spcPts val="0"/>
              </a:spcAft>
              <a:buClr>
                <a:srgbClr val="002060"/>
              </a:buClr>
              <a:buSzPts val="1200"/>
              <a:buFont typeface="Arial"/>
              <a:buNone/>
            </a:pPr>
            <a:r>
              <a:rPr b="1" lang="en-US" sz="2300"/>
              <a:t>Inspiration</a:t>
            </a:r>
            <a:r>
              <a:rPr lang="en-US" sz="2300"/>
              <a:t>: We drew inspiration from an experiment that used an </a:t>
            </a:r>
            <a:r>
              <a:rPr lang="en-US" sz="2300">
                <a:highlight>
                  <a:srgbClr val="FFFFFF"/>
                </a:highlight>
              </a:rPr>
              <a:t>image-based deep learning approach combined with biological knowledge to classify a small set of human samples. With </a:t>
            </a:r>
            <a:r>
              <a:rPr lang="en-US" sz="2300">
                <a:highlight>
                  <a:srgbClr val="FFFFFF"/>
                </a:highlight>
              </a:rPr>
              <a:t>their</a:t>
            </a:r>
            <a:r>
              <a:rPr lang="en-US" sz="2300">
                <a:highlight>
                  <a:srgbClr val="FFFFFF"/>
                </a:highlight>
              </a:rPr>
              <a:t> advanced </a:t>
            </a:r>
            <a:r>
              <a:rPr lang="en-US" sz="2300">
                <a:highlight>
                  <a:srgbClr val="FFFFFF"/>
                </a:highlight>
              </a:rPr>
              <a:t>technology, it is easier for them to contrast between cancerous and non-cancerous genes. So, our team pondered on whether the sequence data themselves can represent their cancer status in a much more elementary fashion. </a:t>
            </a:r>
            <a:endParaRPr sz="2300"/>
          </a:p>
        </p:txBody>
      </p:sp>
      <p:sp>
        <p:nvSpPr>
          <p:cNvPr id="140" name="Google Shape;140;p3"/>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4"/>
          <p:cNvSpPr txBox="1"/>
          <p:nvPr>
            <p:ph type="title"/>
          </p:nvPr>
        </p:nvSpPr>
        <p:spPr>
          <a:xfrm>
            <a:off x="652672" y="492868"/>
            <a:ext cx="10515600" cy="97541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2"/>
              </a:buClr>
              <a:buSzPts val="1500"/>
              <a:buFont typeface="Arial"/>
              <a:buNone/>
            </a:pPr>
            <a:r>
              <a:rPr lang="en-US" sz="2000"/>
              <a:t>Differential Expression</a:t>
            </a:r>
            <a:endParaRPr sz="2000"/>
          </a:p>
        </p:txBody>
      </p:sp>
      <p:sp>
        <p:nvSpPr>
          <p:cNvPr id="147" name="Google Shape;147;p4"/>
          <p:cNvSpPr txBox="1"/>
          <p:nvPr>
            <p:ph idx="1" type="body"/>
          </p:nvPr>
        </p:nvSpPr>
        <p:spPr>
          <a:xfrm>
            <a:off x="652675" y="1863425"/>
            <a:ext cx="10689900" cy="4676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2060"/>
              </a:buClr>
              <a:buSzPts val="1200"/>
              <a:buFont typeface="Arial"/>
              <a:buNone/>
            </a:pPr>
            <a:r>
              <a:t/>
            </a:r>
            <a:endParaRPr/>
          </a:p>
          <a:p>
            <a:pPr indent="0" lvl="0" marL="0" rtl="0" algn="l">
              <a:lnSpc>
                <a:spcPct val="90000"/>
              </a:lnSpc>
              <a:spcBef>
                <a:spcPts val="0"/>
              </a:spcBef>
              <a:spcAft>
                <a:spcPts val="0"/>
              </a:spcAft>
              <a:buClr>
                <a:srgbClr val="002060"/>
              </a:buClr>
              <a:buSzPts val="1200"/>
              <a:buFont typeface="Arial"/>
              <a:buNone/>
            </a:pPr>
            <a:r>
              <a:rPr lang="en-US"/>
              <a:t> </a:t>
            </a:r>
            <a:endParaRPr/>
          </a:p>
        </p:txBody>
      </p:sp>
      <p:sp>
        <p:nvSpPr>
          <p:cNvPr id="148" name="Google Shape;148;p4"/>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3</a:t>
            </a:r>
            <a:endParaRPr/>
          </a:p>
        </p:txBody>
      </p:sp>
      <p:pic>
        <p:nvPicPr>
          <p:cNvPr id="149" name="Google Shape;149;p4"/>
          <p:cNvPicPr preferRelativeResize="0"/>
          <p:nvPr/>
        </p:nvPicPr>
        <p:blipFill>
          <a:blip r:embed="rId3">
            <a:alphaModFix/>
          </a:blip>
          <a:stretch>
            <a:fillRect/>
          </a:stretch>
        </p:blipFill>
        <p:spPr>
          <a:xfrm>
            <a:off x="179800" y="2086625"/>
            <a:ext cx="5868450" cy="3466956"/>
          </a:xfrm>
          <a:prstGeom prst="rect">
            <a:avLst/>
          </a:prstGeom>
          <a:noFill/>
          <a:ln cap="flat" cmpd="sng" w="12700">
            <a:solidFill>
              <a:srgbClr val="000000"/>
            </a:solidFill>
            <a:prstDash val="solid"/>
            <a:miter lim="8000"/>
            <a:headEnd len="sm" w="sm" type="none"/>
            <a:tailEnd len="sm" w="sm" type="none"/>
          </a:ln>
        </p:spPr>
      </p:pic>
      <p:sp>
        <p:nvSpPr>
          <p:cNvPr id="150" name="Google Shape;150;p4"/>
          <p:cNvSpPr txBox="1"/>
          <p:nvPr/>
        </p:nvSpPr>
        <p:spPr>
          <a:xfrm>
            <a:off x="7025075" y="4643475"/>
            <a:ext cx="68226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Calibri"/>
              <a:ea typeface="Calibri"/>
              <a:cs typeface="Calibri"/>
              <a:sym typeface="Calibri"/>
            </a:endParaRPr>
          </a:p>
        </p:txBody>
      </p:sp>
      <p:sp>
        <p:nvSpPr>
          <p:cNvPr id="151" name="Google Shape;151;p4"/>
          <p:cNvSpPr txBox="1"/>
          <p:nvPr/>
        </p:nvSpPr>
        <p:spPr>
          <a:xfrm>
            <a:off x="6521125" y="1876925"/>
            <a:ext cx="4647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latin typeface="Calibri"/>
              <a:ea typeface="Calibri"/>
              <a:cs typeface="Calibri"/>
              <a:sym typeface="Calibri"/>
            </a:endParaRPr>
          </a:p>
          <a:p>
            <a:pPr indent="0" lvl="0" marL="457200" rtl="0" algn="l">
              <a:spcBef>
                <a:spcPts val="0"/>
              </a:spcBef>
              <a:spcAft>
                <a:spcPts val="0"/>
              </a:spcAft>
              <a:buNone/>
            </a:pPr>
            <a:r>
              <a:t/>
            </a:r>
            <a:endParaRPr sz="1800">
              <a:latin typeface="Calibri"/>
              <a:ea typeface="Calibri"/>
              <a:cs typeface="Calibri"/>
              <a:sym typeface="Calibri"/>
            </a:endParaRPr>
          </a:p>
        </p:txBody>
      </p:sp>
      <p:pic>
        <p:nvPicPr>
          <p:cNvPr id="152" name="Google Shape;152;p4"/>
          <p:cNvPicPr preferRelativeResize="0"/>
          <p:nvPr/>
        </p:nvPicPr>
        <p:blipFill>
          <a:blip r:embed="rId4">
            <a:alphaModFix/>
          </a:blip>
          <a:stretch>
            <a:fillRect/>
          </a:stretch>
        </p:blipFill>
        <p:spPr>
          <a:xfrm>
            <a:off x="6209025" y="1863425"/>
            <a:ext cx="5900726" cy="428941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19e8135f6dc_1_21"/>
          <p:cNvSpPr txBox="1"/>
          <p:nvPr>
            <p:ph type="title"/>
          </p:nvPr>
        </p:nvSpPr>
        <p:spPr>
          <a:xfrm>
            <a:off x="652672" y="492868"/>
            <a:ext cx="10515600" cy="975300"/>
          </a:xfrm>
          <a:prstGeom prst="rect">
            <a:avLst/>
          </a:prstGeom>
        </p:spPr>
        <p:txBody>
          <a:bodyPr anchorCtr="0" anchor="b"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lang="en-US" sz="2000"/>
              <a:t>Gene Set Enrichment Analysis (GSEA)</a:t>
            </a:r>
            <a:endParaRPr sz="2000"/>
          </a:p>
          <a:p>
            <a:pPr indent="0" lvl="0" marL="0" rtl="0" algn="l">
              <a:spcBef>
                <a:spcPts val="0"/>
              </a:spcBef>
              <a:spcAft>
                <a:spcPts val="0"/>
              </a:spcAft>
              <a:buNone/>
            </a:pPr>
            <a:r>
              <a:t/>
            </a:r>
            <a:endParaRPr/>
          </a:p>
        </p:txBody>
      </p:sp>
      <p:pic>
        <p:nvPicPr>
          <p:cNvPr id="159" name="Google Shape;159;g19e8135f6dc_1_21"/>
          <p:cNvPicPr preferRelativeResize="0"/>
          <p:nvPr/>
        </p:nvPicPr>
        <p:blipFill>
          <a:blip r:embed="rId3">
            <a:alphaModFix/>
          </a:blip>
          <a:stretch>
            <a:fillRect/>
          </a:stretch>
        </p:blipFill>
        <p:spPr>
          <a:xfrm>
            <a:off x="1506000" y="1709125"/>
            <a:ext cx="9034726" cy="470555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174e1560c89_1_3"/>
          <p:cNvSpPr txBox="1"/>
          <p:nvPr>
            <p:ph type="title"/>
          </p:nvPr>
        </p:nvSpPr>
        <p:spPr>
          <a:xfrm>
            <a:off x="652672" y="492868"/>
            <a:ext cx="10515600" cy="975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ClustProfiler: Enrichment Map (Network plot)</a:t>
            </a:r>
            <a:endParaRPr/>
          </a:p>
        </p:txBody>
      </p:sp>
      <p:pic>
        <p:nvPicPr>
          <p:cNvPr id="166" name="Google Shape;166;g174e1560c89_1_3"/>
          <p:cNvPicPr preferRelativeResize="0"/>
          <p:nvPr/>
        </p:nvPicPr>
        <p:blipFill>
          <a:blip r:embed="rId3">
            <a:alphaModFix/>
          </a:blip>
          <a:stretch>
            <a:fillRect/>
          </a:stretch>
        </p:blipFill>
        <p:spPr>
          <a:xfrm>
            <a:off x="1257438" y="1776563"/>
            <a:ext cx="9677125" cy="4592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1950967523d_0_0"/>
          <p:cNvSpPr txBox="1"/>
          <p:nvPr>
            <p:ph type="title"/>
          </p:nvPr>
        </p:nvSpPr>
        <p:spPr>
          <a:xfrm>
            <a:off x="652672" y="492868"/>
            <a:ext cx="10515600" cy="975300"/>
          </a:xfrm>
          <a:prstGeom prst="rect">
            <a:avLst/>
          </a:prstGeom>
        </p:spPr>
        <p:txBody>
          <a:bodyPr anchorCtr="0" anchor="b"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lang="en-US" sz="2000"/>
              <a:t>gProfiler2 plot</a:t>
            </a:r>
            <a:endParaRPr sz="2000"/>
          </a:p>
          <a:p>
            <a:pPr indent="0" lvl="0" marL="0" rtl="0" algn="l">
              <a:spcBef>
                <a:spcPts val="0"/>
              </a:spcBef>
              <a:spcAft>
                <a:spcPts val="0"/>
              </a:spcAft>
              <a:buClr>
                <a:schemeClr val="accent2"/>
              </a:buClr>
              <a:buSzPts val="1500"/>
              <a:buFont typeface="Arial"/>
              <a:buNone/>
            </a:pPr>
            <a:r>
              <a:t/>
            </a:r>
            <a:endParaRPr sz="2000"/>
          </a:p>
        </p:txBody>
      </p:sp>
      <p:sp>
        <p:nvSpPr>
          <p:cNvPr id="173" name="Google Shape;173;g1950967523d_0_0"/>
          <p:cNvSpPr txBox="1"/>
          <p:nvPr>
            <p:ph idx="1" type="body"/>
          </p:nvPr>
        </p:nvSpPr>
        <p:spPr>
          <a:xfrm>
            <a:off x="652675" y="1863425"/>
            <a:ext cx="10689900" cy="4676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174" name="Google Shape;174;g1950967523d_0_0"/>
          <p:cNvSpPr txBox="1"/>
          <p:nvPr>
            <p:ph idx="2" type="body"/>
          </p:nvPr>
        </p:nvSpPr>
        <p:spPr>
          <a:xfrm>
            <a:off x="3" y="176621"/>
            <a:ext cx="10856100" cy="3162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pic>
        <p:nvPicPr>
          <p:cNvPr id="175" name="Google Shape;175;g1950967523d_0_0"/>
          <p:cNvPicPr preferRelativeResize="0"/>
          <p:nvPr/>
        </p:nvPicPr>
        <p:blipFill>
          <a:blip r:embed="rId3">
            <a:alphaModFix/>
          </a:blip>
          <a:stretch>
            <a:fillRect/>
          </a:stretch>
        </p:blipFill>
        <p:spPr>
          <a:xfrm>
            <a:off x="652675" y="1863425"/>
            <a:ext cx="10689900" cy="467640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19e7ba04828_0_2"/>
          <p:cNvSpPr txBox="1"/>
          <p:nvPr>
            <p:ph type="title"/>
          </p:nvPr>
        </p:nvSpPr>
        <p:spPr>
          <a:xfrm>
            <a:off x="652672" y="492868"/>
            <a:ext cx="10515600" cy="975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sz="2000"/>
              <a:t>Significance of Results from Differential Analysis and GSEA</a:t>
            </a:r>
            <a:endParaRPr sz="2000"/>
          </a:p>
        </p:txBody>
      </p:sp>
      <p:sp>
        <p:nvSpPr>
          <p:cNvPr id="182" name="Google Shape;182;g19e7ba04828_0_2"/>
          <p:cNvSpPr txBox="1"/>
          <p:nvPr>
            <p:ph idx="1" type="body"/>
          </p:nvPr>
        </p:nvSpPr>
        <p:spPr>
          <a:xfrm>
            <a:off x="652675" y="1863425"/>
            <a:ext cx="10689900" cy="4676400"/>
          </a:xfrm>
          <a:prstGeom prst="rect">
            <a:avLst/>
          </a:prstGeom>
        </p:spPr>
        <p:txBody>
          <a:bodyPr anchorCtr="0" anchor="t" bIns="45700" lIns="91425" spcFirstLastPara="1" rIns="91425" wrap="square" tIns="45700">
            <a:normAutofit/>
          </a:bodyPr>
          <a:lstStyle/>
          <a:p>
            <a:pPr indent="-381000" lvl="0" marL="457200" rtl="0" algn="l">
              <a:spcBef>
                <a:spcPts val="1000"/>
              </a:spcBef>
              <a:spcAft>
                <a:spcPts val="0"/>
              </a:spcAft>
              <a:buSzPts val="2400"/>
              <a:buChar char="●"/>
            </a:pPr>
            <a:r>
              <a:rPr lang="en-US" sz="2400"/>
              <a:t>Show upregulation of genes that may be associated with the presence of ovarian cancer.</a:t>
            </a:r>
            <a:endParaRPr sz="2400"/>
          </a:p>
          <a:p>
            <a:pPr indent="-381000" lvl="0" marL="457200" rtl="0" algn="l">
              <a:spcBef>
                <a:spcPts val="0"/>
              </a:spcBef>
              <a:spcAft>
                <a:spcPts val="0"/>
              </a:spcAft>
              <a:buSzPts val="2400"/>
              <a:buChar char="●"/>
            </a:pPr>
            <a:r>
              <a:rPr lang="en-US" sz="2400"/>
              <a:t>V</a:t>
            </a:r>
            <a:r>
              <a:rPr lang="en-US" sz="2400"/>
              <a:t>isualization of the biological interactions that play into the variation of genetic data. </a:t>
            </a:r>
            <a:endParaRPr sz="2400"/>
          </a:p>
          <a:p>
            <a:pPr indent="-381000" lvl="0" marL="457200" rtl="0" algn="l">
              <a:spcBef>
                <a:spcPts val="0"/>
              </a:spcBef>
              <a:spcAft>
                <a:spcPts val="0"/>
              </a:spcAft>
              <a:buSzPts val="2400"/>
              <a:buChar char="●"/>
            </a:pPr>
            <a:r>
              <a:rPr lang="en-US" sz="2400"/>
              <a:t>It also shows us relationships and degrees of connected components in order to recognize which part of a gene, when effected, will have the largest effect on the rest of the gene. </a:t>
            </a:r>
            <a:endParaRPr sz="2400"/>
          </a:p>
        </p:txBody>
      </p:sp>
      <p:sp>
        <p:nvSpPr>
          <p:cNvPr id="183" name="Google Shape;183;g19e7ba04828_0_2"/>
          <p:cNvSpPr txBox="1"/>
          <p:nvPr>
            <p:ph idx="2" type="body"/>
          </p:nvPr>
        </p:nvSpPr>
        <p:spPr>
          <a:xfrm>
            <a:off x="3" y="176621"/>
            <a:ext cx="10856100" cy="3162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2021-07-30T13:34:41Z</dcterms:created>
  <dc:creator>Graim, Kiley</dc:creator>
</cp:coreProperties>
</file>